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3"/>
  </p:notesMasterIdLst>
  <p:handoutMasterIdLst>
    <p:handoutMasterId r:id="rId54"/>
  </p:handoutMasterIdLst>
  <p:sldIdLst>
    <p:sldId id="270" r:id="rId2"/>
    <p:sldId id="271" r:id="rId3"/>
    <p:sldId id="272" r:id="rId4"/>
    <p:sldId id="29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7" r:id="rId20"/>
    <p:sldId id="406" r:id="rId21"/>
    <p:sldId id="405" r:id="rId22"/>
    <p:sldId id="404" r:id="rId23"/>
    <p:sldId id="408" r:id="rId24"/>
    <p:sldId id="417" r:id="rId25"/>
    <p:sldId id="416" r:id="rId26"/>
    <p:sldId id="415" r:id="rId27"/>
    <p:sldId id="414" r:id="rId28"/>
    <p:sldId id="413" r:id="rId29"/>
    <p:sldId id="412" r:id="rId30"/>
    <p:sldId id="411" r:id="rId31"/>
    <p:sldId id="410" r:id="rId32"/>
    <p:sldId id="409" r:id="rId33"/>
    <p:sldId id="418" r:id="rId34"/>
    <p:sldId id="419" r:id="rId35"/>
    <p:sldId id="420" r:id="rId36"/>
    <p:sldId id="421" r:id="rId37"/>
    <p:sldId id="422" r:id="rId38"/>
    <p:sldId id="423" r:id="rId39"/>
    <p:sldId id="424" r:id="rId40"/>
    <p:sldId id="425" r:id="rId41"/>
    <p:sldId id="426" r:id="rId42"/>
    <p:sldId id="427" r:id="rId43"/>
    <p:sldId id="428" r:id="rId44"/>
    <p:sldId id="432" r:id="rId45"/>
    <p:sldId id="433" r:id="rId46"/>
    <p:sldId id="434" r:id="rId47"/>
    <p:sldId id="435" r:id="rId48"/>
    <p:sldId id="436" r:id="rId49"/>
    <p:sldId id="437" r:id="rId50"/>
    <p:sldId id="388" r:id="rId51"/>
    <p:sldId id="298"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Maureen Steddin" initials="MS [2]" lastIdx="1" clrIdx="7">
    <p:extLst/>
  </p:cmAuthor>
  <p:cmAuthor id="1" name="Ruchi Sachdev" initials="" lastIdx="8" clrIdx="1"/>
  <p:cmAuthor id="8" name="Maureen Steddin" initials="MS [3]" lastIdx="1" clrIdx="8">
    <p:extLst/>
  </p:cmAuthor>
  <p:cmAuthor id="2" name="Sarah Reusché" initials="" lastIdx="13" clrIdx="2"/>
  <p:cmAuthor id="3" name="Nitin Shankar" initials="" lastIdx="6" clrIdx="3"/>
  <p:cmAuthor id="4" name="Kristen Flathman" initials="" lastIdx="1" clrIdx="4"/>
  <p:cmAuthor id="5" name="Ben Schroeter" initials="" lastIdx="0" clrIdx="5"/>
  <p:cmAuthor id="6" name="Maureen Steddin" initials="MS"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B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4" autoAdjust="0"/>
    <p:restoredTop sz="86551" autoAdjust="0"/>
  </p:normalViewPr>
  <p:slideViewPr>
    <p:cSldViewPr snapToGrid="0" snapToObjects="1">
      <p:cViewPr varScale="1">
        <p:scale>
          <a:sx n="65" d="100"/>
          <a:sy n="65" d="100"/>
        </p:scale>
        <p:origin x="160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5/15/2018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1200" b="0" i="0" u="none" strike="noStrike" cap="none" dirty="0">
              <a:solidFill>
                <a:schemeClr val="dk1"/>
              </a:solidFill>
              <a:latin typeface="Arial"/>
              <a:ea typeface="Arial"/>
              <a:cs typeface="Arial"/>
              <a:sym typeface="Arial"/>
            </a:endParaRPr>
          </a:p>
        </p:txBody>
      </p:sp>
      <p:sp>
        <p:nvSpPr>
          <p:cNvPr id="210" name="Shape 2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1" name="Shape 5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2" name="Shape 5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8">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a:t>
            </a:r>
            <a:r>
              <a:rPr lang="en-US" altLang="en-US" sz="1200" b="0" dirty="0" smtClean="0">
                <a:latin typeface="Verdana"/>
                <a:ea typeface="Verdana" panose="020B0604030504040204" pitchFamily="34" charset="0"/>
                <a:cs typeface="Verdana" panose="020B0604030504040204" pitchFamily="34" charset="0"/>
              </a:rPr>
              <a:t>2019, 2016, 2014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200" y="215370"/>
            <a:ext cx="8229600" cy="1039497"/>
          </a:xfrm>
          <a:prstGeom prst="rect">
            <a:avLst/>
          </a:prstGeom>
          <a:noFill/>
          <a:ln>
            <a:noFill/>
          </a:ln>
        </p:spPr>
        <p:txBody>
          <a:bodyPr lIns="0" tIns="0" rIns="0" bIns="0" anchor="t" anchorCtr="0">
            <a:noAutofit/>
          </a:bodyPr>
          <a:lstStyle/>
          <a:p>
            <a:pPr lvl="0">
              <a:buSzPct val="25000"/>
            </a:pPr>
            <a:r>
              <a:rPr lang="en-US" dirty="0"/>
              <a:t>Database Processing: Fundamentals, Design, and Implementation</a:t>
            </a:r>
            <a:endParaRPr lang="en-US" sz="3400" b="1" i="0" u="none" strike="noStrike" cap="none" dirty="0">
              <a:solidFill>
                <a:srgbClr val="007FA3"/>
              </a:solidFill>
              <a:latin typeface="Times New Roman"/>
              <a:ea typeface="Times New Roman"/>
              <a:cs typeface="Times New Roman"/>
              <a:sym typeface="Times New Roman"/>
            </a:endParaRPr>
          </a:p>
        </p:txBody>
      </p:sp>
      <p:sp>
        <p:nvSpPr>
          <p:cNvPr id="196" name="Shape 196"/>
          <p:cNvSpPr txBox="1">
            <a:spLocks noGrp="1"/>
          </p:cNvSpPr>
          <p:nvPr>
            <p:ph type="body" idx="1"/>
          </p:nvPr>
        </p:nvSpPr>
        <p:spPr>
          <a:xfrm>
            <a:off x="457200" y="1254868"/>
            <a:ext cx="8229600" cy="4871295"/>
          </a:xfrm>
          <a:prstGeom prst="rect">
            <a:avLst/>
          </a:prstGeom>
          <a:noFill/>
          <a:ln>
            <a:noFill/>
          </a:ln>
        </p:spPr>
        <p:txBody>
          <a:bodyPr lIns="0" tIns="0" rIns="0" bIns="0" anchor="t" anchorCtr="0">
            <a:noAutofit/>
          </a:bodyPr>
          <a:lstStyle/>
          <a:p>
            <a:pPr marL="0" lvl="0" indent="0">
              <a:spcBef>
                <a:spcPts val="0"/>
              </a:spcBef>
              <a:buSzPct val="25000"/>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Chapter 2</a:t>
            </a:r>
          </a:p>
          <a:p>
            <a:pPr marL="0" marR="0" lvl="0" indent="0" algn="l" rtl="0">
              <a:spcBef>
                <a:spcPts val="0"/>
              </a:spcBef>
              <a:buClr>
                <a:srgbClr val="007FA3"/>
              </a:buClr>
              <a:buSzPct val="25000"/>
              <a:buFont typeface="Arial"/>
              <a:buNone/>
            </a:pPr>
            <a:r>
              <a:rPr lang="en-US" sz="2400" dirty="0"/>
              <a:t>Part 2</a:t>
            </a:r>
            <a:endParaRPr lang="en-US" sz="2400" b="0" i="0" u="none" strike="noStrike" cap="none" dirty="0">
              <a:solidFill>
                <a:schemeClr val="dk1"/>
              </a:solidFill>
              <a:latin typeface="Arial"/>
              <a:ea typeface="Arial"/>
              <a:cs typeface="Arial"/>
              <a:sym typeface="Arial"/>
            </a:endParaRP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200" b="0" i="0" u="none" strike="noStrike" cap="none" dirty="0">
                <a:solidFill>
                  <a:schemeClr val="dk1"/>
                </a:solidFill>
                <a:latin typeface="Arial"/>
                <a:ea typeface="Arial"/>
                <a:cs typeface="Arial"/>
                <a:sym typeface="Arial"/>
              </a:rPr>
              <a:t>Introduction to Structured Query Language</a:t>
            </a:r>
          </a:p>
        </p:txBody>
      </p:sp>
      <p:pic>
        <p:nvPicPr>
          <p:cNvPr id="3" name="Picture 2">
            <a:extLst>
              <a:ext uri="{FF2B5EF4-FFF2-40B4-BE49-F238E27FC236}">
                <a16:creationId xmlns:a16="http://schemas.microsoft.com/office/drawing/2014/main" id="{68DAC3B7-8B7C-4A57-B389-AFD53FBE4930}"/>
              </a:ext>
            </a:extLst>
          </p:cNvPr>
          <p:cNvPicPr>
            <a:picLocks noChangeAspect="1"/>
          </p:cNvPicPr>
          <p:nvPr/>
        </p:nvPicPr>
        <p:blipFill>
          <a:blip r:embed="rId3"/>
          <a:stretch>
            <a:fillRect/>
          </a:stretch>
        </p:blipFill>
        <p:spPr>
          <a:xfrm>
            <a:off x="682015" y="1600200"/>
            <a:ext cx="3584103" cy="45867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B517-9684-4D3A-8357-8EC97CD3B97B}"/>
              </a:ext>
            </a:extLst>
          </p:cNvPr>
          <p:cNvSpPr>
            <a:spLocks noGrp="1"/>
          </p:cNvSpPr>
          <p:nvPr>
            <p:ph type="title"/>
          </p:nvPr>
        </p:nvSpPr>
        <p:spPr/>
        <p:txBody>
          <a:bodyPr/>
          <a:lstStyle/>
          <a:p>
            <a:r>
              <a:rPr lang="en-US" dirty="0"/>
              <a:t>Figure 2-4</a:t>
            </a:r>
            <a:br>
              <a:rPr lang="en-US" dirty="0"/>
            </a:br>
            <a:r>
              <a:rPr lang="en-US" sz="3200" dirty="0"/>
              <a:t>Extracted Retail Sales Data Database Tables</a:t>
            </a:r>
          </a:p>
        </p:txBody>
      </p:sp>
      <p:pic>
        <p:nvPicPr>
          <p:cNvPr id="7" name="Picture 6" title="Extracted retail sales data database tables">
            <a:extLst>
              <a:ext uri="{FF2B5EF4-FFF2-40B4-BE49-F238E27FC236}">
                <a16:creationId xmlns:a16="http://schemas.microsoft.com/office/drawing/2014/main" id="{5606446E-83FD-4BFC-8BE1-B76D48B0FB47}"/>
              </a:ext>
            </a:extLst>
          </p:cNvPr>
          <p:cNvPicPr>
            <a:picLocks noChangeAspect="1"/>
          </p:cNvPicPr>
          <p:nvPr/>
        </p:nvPicPr>
        <p:blipFill>
          <a:blip r:embed="rId2"/>
          <a:stretch>
            <a:fillRect/>
          </a:stretch>
        </p:blipFill>
        <p:spPr>
          <a:xfrm>
            <a:off x="549094" y="1670109"/>
            <a:ext cx="8020974" cy="4060666"/>
          </a:xfrm>
          <a:prstGeom prst="rect">
            <a:avLst/>
          </a:prstGeom>
        </p:spPr>
      </p:pic>
    </p:spTree>
    <p:extLst>
      <p:ext uri="{BB962C8B-B14F-4D97-AF65-F5344CB8AC3E}">
        <p14:creationId xmlns:p14="http://schemas.microsoft.com/office/powerpoint/2010/main" val="226358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ADFB-2BEA-4B97-BC17-4E6056C6269A}"/>
              </a:ext>
            </a:extLst>
          </p:cNvPr>
          <p:cNvSpPr>
            <a:spLocks noGrp="1"/>
          </p:cNvSpPr>
          <p:nvPr>
            <p:ph type="title"/>
          </p:nvPr>
        </p:nvSpPr>
        <p:spPr/>
        <p:txBody>
          <a:bodyPr/>
          <a:lstStyle/>
          <a:p>
            <a:r>
              <a:rPr lang="en-US" dirty="0"/>
              <a:t>Figure 2-5 (1 of 2)</a:t>
            </a:r>
            <a:br>
              <a:rPr lang="en-US" dirty="0"/>
            </a:br>
            <a:r>
              <a:rPr lang="en-US" sz="2600" dirty="0"/>
              <a:t>Cape Codd Extracted Retail Sales Data Format (1 of 2)</a:t>
            </a:r>
          </a:p>
        </p:txBody>
      </p:sp>
      <p:graphicFrame>
        <p:nvGraphicFramePr>
          <p:cNvPr id="5" name="Table 4">
            <a:extLst>
              <a:ext uri="{FF2B5EF4-FFF2-40B4-BE49-F238E27FC236}">
                <a16:creationId xmlns:a16="http://schemas.microsoft.com/office/drawing/2014/main" id="{C9FFD20A-2F05-45A1-84DF-DF3A33CDAC71}"/>
              </a:ext>
            </a:extLst>
          </p:cNvPr>
          <p:cNvGraphicFramePr>
            <a:graphicFrameLocks noGrp="1"/>
          </p:cNvGraphicFramePr>
          <p:nvPr>
            <p:extLst/>
          </p:nvPr>
        </p:nvGraphicFramePr>
        <p:xfrm>
          <a:off x="2096312" y="1406727"/>
          <a:ext cx="1559668" cy="4450080"/>
        </p:xfrm>
        <a:graphic>
          <a:graphicData uri="http://schemas.openxmlformats.org/drawingml/2006/table">
            <a:tbl>
              <a:tblPr firstRow="1" bandRow="1">
                <a:tableStyleId>{40F9630F-82C1-40B7-BC3A-925EFCFF5E92}</a:tableStyleId>
              </a:tblPr>
              <a:tblGrid>
                <a:gridCol w="1559668">
                  <a:extLst>
                    <a:ext uri="{9D8B030D-6E8A-4147-A177-3AD203B41FA5}">
                      <a16:colId xmlns:a16="http://schemas.microsoft.com/office/drawing/2014/main" val="2753376547"/>
                    </a:ext>
                  </a:extLst>
                </a:gridCol>
              </a:tblGrid>
              <a:tr h="372734">
                <a:tc>
                  <a:txBody>
                    <a:bodyPr/>
                    <a:lstStyle/>
                    <a:p>
                      <a:r>
                        <a:rPr lang="en-US" dirty="0"/>
                        <a:t>Table</a:t>
                      </a:r>
                    </a:p>
                  </a:txBody>
                  <a:tcPr/>
                </a:tc>
                <a:extLst>
                  <a:ext uri="{0D108BD9-81ED-4DB2-BD59-A6C34878D82A}">
                    <a16:rowId xmlns:a16="http://schemas.microsoft.com/office/drawing/2014/main" val="2597990061"/>
                  </a:ext>
                </a:extLst>
              </a:tr>
              <a:tr h="2582700">
                <a:tc>
                  <a:txBody>
                    <a:bodyPr/>
                    <a:lstStyle/>
                    <a:p>
                      <a:r>
                        <a:rPr lang="en-US" dirty="0"/>
                        <a:t>RETAIL_ORDER</a:t>
                      </a:r>
                    </a:p>
                  </a:txBody>
                  <a:tcPr/>
                </a:tc>
                <a:extLst>
                  <a:ext uri="{0D108BD9-81ED-4DB2-BD59-A6C34878D82A}">
                    <a16:rowId xmlns:a16="http://schemas.microsoft.com/office/drawing/2014/main" val="1958445068"/>
                  </a:ext>
                </a:extLst>
              </a:tr>
              <a:tr h="1494646">
                <a:tc>
                  <a:txBody>
                    <a:bodyPr/>
                    <a:lstStyle/>
                    <a:p>
                      <a:r>
                        <a:rPr lang="en-US" dirty="0"/>
                        <a:t>ORDER_ITEM</a:t>
                      </a:r>
                    </a:p>
                  </a:txBody>
                  <a:tcPr/>
                </a:tc>
                <a:extLst>
                  <a:ext uri="{0D108BD9-81ED-4DB2-BD59-A6C34878D82A}">
                    <a16:rowId xmlns:a16="http://schemas.microsoft.com/office/drawing/2014/main" val="2421096392"/>
                  </a:ext>
                </a:extLst>
              </a:tr>
            </a:tbl>
          </a:graphicData>
        </a:graphic>
      </p:graphicFrame>
      <p:graphicFrame>
        <p:nvGraphicFramePr>
          <p:cNvPr id="6" name="Table 5">
            <a:extLst>
              <a:ext uri="{FF2B5EF4-FFF2-40B4-BE49-F238E27FC236}">
                <a16:creationId xmlns:a16="http://schemas.microsoft.com/office/drawing/2014/main" id="{F68D3DCF-836E-4332-BBD7-C0AB77446C2F}"/>
              </a:ext>
            </a:extLst>
          </p:cNvPr>
          <p:cNvGraphicFramePr>
            <a:graphicFrameLocks noGrp="1"/>
          </p:cNvGraphicFramePr>
          <p:nvPr>
            <p:extLst/>
          </p:nvPr>
        </p:nvGraphicFramePr>
        <p:xfrm>
          <a:off x="3655980" y="1406727"/>
          <a:ext cx="3621932" cy="4450080"/>
        </p:xfrm>
        <a:graphic>
          <a:graphicData uri="http://schemas.openxmlformats.org/drawingml/2006/table">
            <a:tbl>
              <a:tblPr firstRow="1" bandRow="1">
                <a:tableStyleId>{40F9630F-82C1-40B7-BC3A-925EFCFF5E92}</a:tableStyleId>
              </a:tblPr>
              <a:tblGrid>
                <a:gridCol w="1451042">
                  <a:extLst>
                    <a:ext uri="{9D8B030D-6E8A-4147-A177-3AD203B41FA5}">
                      <a16:colId xmlns:a16="http://schemas.microsoft.com/office/drawing/2014/main" val="517208443"/>
                    </a:ext>
                  </a:extLst>
                </a:gridCol>
                <a:gridCol w="2170890">
                  <a:extLst>
                    <a:ext uri="{9D8B030D-6E8A-4147-A177-3AD203B41FA5}">
                      <a16:colId xmlns:a16="http://schemas.microsoft.com/office/drawing/2014/main" val="3568343795"/>
                    </a:ext>
                  </a:extLst>
                </a:gridCol>
              </a:tblGrid>
              <a:tr h="370840">
                <a:tc>
                  <a:txBody>
                    <a:bodyPr/>
                    <a:lstStyle/>
                    <a:p>
                      <a:r>
                        <a:rPr lang="en-US" dirty="0"/>
                        <a:t>Column</a:t>
                      </a:r>
                    </a:p>
                  </a:txBody>
                  <a:tcPr/>
                </a:tc>
                <a:tc>
                  <a:txBody>
                    <a:bodyPr/>
                    <a:lstStyle/>
                    <a:p>
                      <a:r>
                        <a:rPr lang="en-US" dirty="0"/>
                        <a:t>Data Type</a:t>
                      </a:r>
                    </a:p>
                  </a:txBody>
                  <a:tcPr/>
                </a:tc>
                <a:extLst>
                  <a:ext uri="{0D108BD9-81ED-4DB2-BD59-A6C34878D82A}">
                    <a16:rowId xmlns:a16="http://schemas.microsoft.com/office/drawing/2014/main" val="909689665"/>
                  </a:ext>
                </a:extLst>
              </a:tr>
              <a:tr h="370840">
                <a:tc>
                  <a:txBody>
                    <a:bodyPr/>
                    <a:lstStyle/>
                    <a:p>
                      <a:r>
                        <a:rPr lang="en-US" dirty="0"/>
                        <a:t>OrderNumber</a:t>
                      </a:r>
                    </a:p>
                  </a:txBody>
                  <a:tcPr/>
                </a:tc>
                <a:tc>
                  <a:txBody>
                    <a:bodyPr/>
                    <a:lstStyle/>
                    <a:p>
                      <a:r>
                        <a:rPr lang="en-US" dirty="0"/>
                        <a:t>Integer</a:t>
                      </a:r>
                    </a:p>
                  </a:txBody>
                  <a:tcPr/>
                </a:tc>
                <a:extLst>
                  <a:ext uri="{0D108BD9-81ED-4DB2-BD59-A6C34878D82A}">
                    <a16:rowId xmlns:a16="http://schemas.microsoft.com/office/drawing/2014/main" val="4150274610"/>
                  </a:ext>
                </a:extLst>
              </a:tr>
              <a:tr h="370840">
                <a:tc>
                  <a:txBody>
                    <a:bodyPr/>
                    <a:lstStyle/>
                    <a:p>
                      <a:r>
                        <a:rPr lang="en-US" dirty="0"/>
                        <a:t>StoreNumber</a:t>
                      </a:r>
                    </a:p>
                  </a:txBody>
                  <a:tcPr/>
                </a:tc>
                <a:tc>
                  <a:txBody>
                    <a:bodyPr/>
                    <a:lstStyle/>
                    <a:p>
                      <a:r>
                        <a:rPr lang="en-US" dirty="0"/>
                        <a:t>Integer</a:t>
                      </a:r>
                    </a:p>
                  </a:txBody>
                  <a:tcPr/>
                </a:tc>
                <a:extLst>
                  <a:ext uri="{0D108BD9-81ED-4DB2-BD59-A6C34878D82A}">
                    <a16:rowId xmlns:a16="http://schemas.microsoft.com/office/drawing/2014/main" val="1815738034"/>
                  </a:ext>
                </a:extLst>
              </a:tr>
              <a:tr h="370840">
                <a:tc>
                  <a:txBody>
                    <a:bodyPr/>
                    <a:lstStyle/>
                    <a:p>
                      <a:r>
                        <a:rPr lang="en-US" dirty="0"/>
                        <a:t>StoreZIP</a:t>
                      </a:r>
                    </a:p>
                  </a:txBody>
                  <a:tcPr/>
                </a:tc>
                <a:tc>
                  <a:txBody>
                    <a:bodyPr/>
                    <a:lstStyle/>
                    <a:p>
                      <a:r>
                        <a:rPr lang="en-US" dirty="0"/>
                        <a:t>Character (9)</a:t>
                      </a:r>
                    </a:p>
                  </a:txBody>
                  <a:tcPr/>
                </a:tc>
                <a:extLst>
                  <a:ext uri="{0D108BD9-81ED-4DB2-BD59-A6C34878D82A}">
                    <a16:rowId xmlns:a16="http://schemas.microsoft.com/office/drawing/2014/main" val="3494892589"/>
                  </a:ext>
                </a:extLst>
              </a:tr>
              <a:tr h="370840">
                <a:tc>
                  <a:txBody>
                    <a:bodyPr/>
                    <a:lstStyle/>
                    <a:p>
                      <a:r>
                        <a:rPr lang="en-US" dirty="0"/>
                        <a:t>OrderMonth</a:t>
                      </a:r>
                    </a:p>
                  </a:txBody>
                  <a:tcPr/>
                </a:tc>
                <a:tc>
                  <a:txBody>
                    <a:bodyPr/>
                    <a:lstStyle/>
                    <a:p>
                      <a:r>
                        <a:rPr lang="en-US" dirty="0"/>
                        <a:t>Character (12)</a:t>
                      </a:r>
                    </a:p>
                  </a:txBody>
                  <a:tcPr/>
                </a:tc>
                <a:extLst>
                  <a:ext uri="{0D108BD9-81ED-4DB2-BD59-A6C34878D82A}">
                    <a16:rowId xmlns:a16="http://schemas.microsoft.com/office/drawing/2014/main" val="2184629610"/>
                  </a:ext>
                </a:extLst>
              </a:tr>
              <a:tr h="370840">
                <a:tc>
                  <a:txBody>
                    <a:bodyPr/>
                    <a:lstStyle/>
                    <a:p>
                      <a:r>
                        <a:rPr lang="en-US" dirty="0"/>
                        <a:t>OrderYear</a:t>
                      </a:r>
                    </a:p>
                  </a:txBody>
                  <a:tcPr/>
                </a:tc>
                <a:tc>
                  <a:txBody>
                    <a:bodyPr/>
                    <a:lstStyle/>
                    <a:p>
                      <a:r>
                        <a:rPr lang="en-US" dirty="0"/>
                        <a:t>Integer</a:t>
                      </a:r>
                    </a:p>
                  </a:txBody>
                  <a:tcPr/>
                </a:tc>
                <a:extLst>
                  <a:ext uri="{0D108BD9-81ED-4DB2-BD59-A6C34878D82A}">
                    <a16:rowId xmlns:a16="http://schemas.microsoft.com/office/drawing/2014/main" val="794255005"/>
                  </a:ext>
                </a:extLst>
              </a:tr>
              <a:tr h="370840">
                <a:tc>
                  <a:txBody>
                    <a:bodyPr/>
                    <a:lstStyle/>
                    <a:p>
                      <a:r>
                        <a:rPr lang="en-US" dirty="0"/>
                        <a:t>OrderTotal</a:t>
                      </a:r>
                    </a:p>
                  </a:txBody>
                  <a:tcPr/>
                </a:tc>
                <a:tc>
                  <a:txBody>
                    <a:bodyPr/>
                    <a:lstStyle/>
                    <a:p>
                      <a:r>
                        <a:rPr lang="en-US" dirty="0"/>
                        <a:t>Currency</a:t>
                      </a:r>
                    </a:p>
                  </a:txBody>
                  <a:tcPr/>
                </a:tc>
                <a:extLst>
                  <a:ext uri="{0D108BD9-81ED-4DB2-BD59-A6C34878D82A}">
                    <a16:rowId xmlns:a16="http://schemas.microsoft.com/office/drawing/2014/main" val="217864787"/>
                  </a:ext>
                </a:extLst>
              </a:tr>
              <a:tr h="370840">
                <a:tc>
                  <a:txBody>
                    <a:bodyPr/>
                    <a:lstStyle/>
                    <a:p>
                      <a:r>
                        <a:rPr lang="en-US" dirty="0"/>
                        <a:t>OrderNumber</a:t>
                      </a:r>
                    </a:p>
                  </a:txBody>
                  <a:tcPr/>
                </a:tc>
                <a:tc>
                  <a:txBody>
                    <a:bodyPr/>
                    <a:lstStyle/>
                    <a:p>
                      <a:r>
                        <a:rPr lang="en-US" dirty="0"/>
                        <a:t>Integer</a:t>
                      </a:r>
                    </a:p>
                  </a:txBody>
                  <a:tcPr/>
                </a:tc>
                <a:extLst>
                  <a:ext uri="{0D108BD9-81ED-4DB2-BD59-A6C34878D82A}">
                    <a16:rowId xmlns:a16="http://schemas.microsoft.com/office/drawing/2014/main" val="1770860265"/>
                  </a:ext>
                </a:extLst>
              </a:tr>
              <a:tr h="370840">
                <a:tc>
                  <a:txBody>
                    <a:bodyPr/>
                    <a:lstStyle/>
                    <a:p>
                      <a:r>
                        <a:rPr lang="en-US" dirty="0"/>
                        <a:t>SKU</a:t>
                      </a:r>
                    </a:p>
                  </a:txBody>
                  <a:tcPr/>
                </a:tc>
                <a:tc>
                  <a:txBody>
                    <a:bodyPr/>
                    <a:lstStyle/>
                    <a:p>
                      <a:r>
                        <a:rPr lang="en-US" dirty="0"/>
                        <a:t>Integer</a:t>
                      </a:r>
                    </a:p>
                  </a:txBody>
                  <a:tcPr/>
                </a:tc>
                <a:extLst>
                  <a:ext uri="{0D108BD9-81ED-4DB2-BD59-A6C34878D82A}">
                    <a16:rowId xmlns:a16="http://schemas.microsoft.com/office/drawing/2014/main" val="1563845872"/>
                  </a:ext>
                </a:extLst>
              </a:tr>
              <a:tr h="370840">
                <a:tc>
                  <a:txBody>
                    <a:bodyPr/>
                    <a:lstStyle/>
                    <a:p>
                      <a:r>
                        <a:rPr lang="en-US" dirty="0"/>
                        <a:t>Quantity</a:t>
                      </a:r>
                    </a:p>
                  </a:txBody>
                  <a:tcPr/>
                </a:tc>
                <a:tc>
                  <a:txBody>
                    <a:bodyPr/>
                    <a:lstStyle/>
                    <a:p>
                      <a:r>
                        <a:rPr lang="en-US" dirty="0"/>
                        <a:t>Integer</a:t>
                      </a:r>
                    </a:p>
                  </a:txBody>
                  <a:tcPr/>
                </a:tc>
                <a:extLst>
                  <a:ext uri="{0D108BD9-81ED-4DB2-BD59-A6C34878D82A}">
                    <a16:rowId xmlns:a16="http://schemas.microsoft.com/office/drawing/2014/main" val="969885737"/>
                  </a:ext>
                </a:extLst>
              </a:tr>
              <a:tr h="370840">
                <a:tc>
                  <a:txBody>
                    <a:bodyPr/>
                    <a:lstStyle/>
                    <a:p>
                      <a:r>
                        <a:rPr lang="en-US" dirty="0"/>
                        <a:t>Price</a:t>
                      </a:r>
                    </a:p>
                  </a:txBody>
                  <a:tcPr/>
                </a:tc>
                <a:tc>
                  <a:txBody>
                    <a:bodyPr/>
                    <a:lstStyle/>
                    <a:p>
                      <a:r>
                        <a:rPr lang="en-US" dirty="0"/>
                        <a:t>Currency</a:t>
                      </a:r>
                    </a:p>
                  </a:txBody>
                  <a:tcPr/>
                </a:tc>
                <a:extLst>
                  <a:ext uri="{0D108BD9-81ED-4DB2-BD59-A6C34878D82A}">
                    <a16:rowId xmlns:a16="http://schemas.microsoft.com/office/drawing/2014/main" val="3417710874"/>
                  </a:ext>
                </a:extLst>
              </a:tr>
              <a:tr h="370840">
                <a:tc>
                  <a:txBody>
                    <a:bodyPr/>
                    <a:lstStyle/>
                    <a:p>
                      <a:r>
                        <a:rPr lang="en-US" dirty="0"/>
                        <a:t>ExtendedPrice</a:t>
                      </a:r>
                    </a:p>
                  </a:txBody>
                  <a:tcPr/>
                </a:tc>
                <a:tc>
                  <a:txBody>
                    <a:bodyPr/>
                    <a:lstStyle/>
                    <a:p>
                      <a:r>
                        <a:rPr lang="en-US" dirty="0"/>
                        <a:t>Currency</a:t>
                      </a:r>
                    </a:p>
                  </a:txBody>
                  <a:tcPr/>
                </a:tc>
                <a:extLst>
                  <a:ext uri="{0D108BD9-81ED-4DB2-BD59-A6C34878D82A}">
                    <a16:rowId xmlns:a16="http://schemas.microsoft.com/office/drawing/2014/main" val="1876147070"/>
                  </a:ext>
                </a:extLst>
              </a:tr>
            </a:tbl>
          </a:graphicData>
        </a:graphic>
      </p:graphicFrame>
    </p:spTree>
    <p:extLst>
      <p:ext uri="{BB962C8B-B14F-4D97-AF65-F5344CB8AC3E}">
        <p14:creationId xmlns:p14="http://schemas.microsoft.com/office/powerpoint/2010/main" val="196490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ADFB-2BEA-4B97-BC17-4E6056C6269A}"/>
              </a:ext>
            </a:extLst>
          </p:cNvPr>
          <p:cNvSpPr>
            <a:spLocks noGrp="1"/>
          </p:cNvSpPr>
          <p:nvPr>
            <p:ph type="title"/>
          </p:nvPr>
        </p:nvSpPr>
        <p:spPr/>
        <p:txBody>
          <a:bodyPr/>
          <a:lstStyle/>
          <a:p>
            <a:r>
              <a:rPr lang="en-US" dirty="0"/>
              <a:t>Figure 2-5 (2 of 2)</a:t>
            </a:r>
            <a:br>
              <a:rPr lang="en-US" dirty="0"/>
            </a:br>
            <a:r>
              <a:rPr lang="en-US" sz="2600" dirty="0"/>
              <a:t>Cape Codd Extracted Retail Sales Data Format (2 of 2)</a:t>
            </a:r>
          </a:p>
        </p:txBody>
      </p:sp>
      <p:graphicFrame>
        <p:nvGraphicFramePr>
          <p:cNvPr id="3" name="Table 2">
            <a:extLst>
              <a:ext uri="{FF2B5EF4-FFF2-40B4-BE49-F238E27FC236}">
                <a16:creationId xmlns:a16="http://schemas.microsoft.com/office/drawing/2014/main" id="{40D23B51-87CE-4BF6-94E2-A4A621FDEC8E}"/>
              </a:ext>
            </a:extLst>
          </p:cNvPr>
          <p:cNvGraphicFramePr>
            <a:graphicFrameLocks noGrp="1"/>
          </p:cNvGraphicFramePr>
          <p:nvPr>
            <p:extLst/>
          </p:nvPr>
        </p:nvGraphicFramePr>
        <p:xfrm>
          <a:off x="1121922" y="1483518"/>
          <a:ext cx="2016868" cy="4529561"/>
        </p:xfrm>
        <a:graphic>
          <a:graphicData uri="http://schemas.openxmlformats.org/drawingml/2006/table">
            <a:tbl>
              <a:tblPr firstRow="1" bandRow="1">
                <a:tableStyleId>{40F9630F-82C1-40B7-BC3A-925EFCFF5E92}</a:tableStyleId>
              </a:tblPr>
              <a:tblGrid>
                <a:gridCol w="2016868">
                  <a:extLst>
                    <a:ext uri="{9D8B030D-6E8A-4147-A177-3AD203B41FA5}">
                      <a16:colId xmlns:a16="http://schemas.microsoft.com/office/drawing/2014/main" val="254965900"/>
                    </a:ext>
                  </a:extLst>
                </a:gridCol>
              </a:tblGrid>
              <a:tr h="306371">
                <a:tc>
                  <a:txBody>
                    <a:bodyPr/>
                    <a:lstStyle/>
                    <a:p>
                      <a:r>
                        <a:rPr lang="en-US" dirty="0"/>
                        <a:t>Table</a:t>
                      </a:r>
                    </a:p>
                  </a:txBody>
                  <a:tcPr/>
                </a:tc>
                <a:extLst>
                  <a:ext uri="{0D108BD9-81ED-4DB2-BD59-A6C34878D82A}">
                    <a16:rowId xmlns:a16="http://schemas.microsoft.com/office/drawing/2014/main" val="2567567510"/>
                  </a:ext>
                </a:extLst>
              </a:tr>
              <a:tr h="1195049">
                <a:tc>
                  <a:txBody>
                    <a:bodyPr/>
                    <a:lstStyle/>
                    <a:p>
                      <a:r>
                        <a:rPr lang="en-US" dirty="0"/>
                        <a:t>SKU_DATA</a:t>
                      </a:r>
                    </a:p>
                  </a:txBody>
                  <a:tcPr/>
                </a:tc>
                <a:extLst>
                  <a:ext uri="{0D108BD9-81ED-4DB2-BD59-A6C34878D82A}">
                    <a16:rowId xmlns:a16="http://schemas.microsoft.com/office/drawing/2014/main" val="3897066943"/>
                  </a:ext>
                </a:extLst>
              </a:tr>
              <a:tr h="1218466">
                <a:tc>
                  <a:txBody>
                    <a:bodyPr/>
                    <a:lstStyle/>
                    <a:p>
                      <a:r>
                        <a:rPr lang="en-US" dirty="0"/>
                        <a:t>BUYER</a:t>
                      </a:r>
                    </a:p>
                  </a:txBody>
                  <a:tcPr/>
                </a:tc>
                <a:extLst>
                  <a:ext uri="{0D108BD9-81ED-4DB2-BD59-A6C34878D82A}">
                    <a16:rowId xmlns:a16="http://schemas.microsoft.com/office/drawing/2014/main" val="3036724529"/>
                  </a:ext>
                </a:extLst>
              </a:tr>
              <a:tr h="1809675">
                <a:tc>
                  <a:txBody>
                    <a:bodyPr/>
                    <a:lstStyle/>
                    <a:p>
                      <a:r>
                        <a:rPr lang="en-US" dirty="0"/>
                        <a:t>CATALOG_SKU_20##</a:t>
                      </a:r>
                    </a:p>
                  </a:txBody>
                  <a:tcPr/>
                </a:tc>
                <a:extLst>
                  <a:ext uri="{0D108BD9-81ED-4DB2-BD59-A6C34878D82A}">
                    <a16:rowId xmlns:a16="http://schemas.microsoft.com/office/drawing/2014/main" val="2571576843"/>
                  </a:ext>
                </a:extLst>
              </a:tr>
            </a:tbl>
          </a:graphicData>
        </a:graphic>
      </p:graphicFrame>
      <p:graphicFrame>
        <p:nvGraphicFramePr>
          <p:cNvPr id="4" name="Table 3">
            <a:extLst>
              <a:ext uri="{FF2B5EF4-FFF2-40B4-BE49-F238E27FC236}">
                <a16:creationId xmlns:a16="http://schemas.microsoft.com/office/drawing/2014/main" id="{0F73B900-8E73-4FBA-922C-EE25027F2BF9}"/>
              </a:ext>
            </a:extLst>
          </p:cNvPr>
          <p:cNvGraphicFramePr>
            <a:graphicFrameLocks noGrp="1"/>
          </p:cNvGraphicFramePr>
          <p:nvPr>
            <p:extLst/>
          </p:nvPr>
        </p:nvGraphicFramePr>
        <p:xfrm>
          <a:off x="3138790" y="1483518"/>
          <a:ext cx="4691976" cy="4572725"/>
        </p:xfrm>
        <a:graphic>
          <a:graphicData uri="http://schemas.openxmlformats.org/drawingml/2006/table">
            <a:tbl>
              <a:tblPr firstRow="1" bandRow="1">
                <a:tableStyleId>{40F9630F-82C1-40B7-BC3A-925EFCFF5E92}</a:tableStyleId>
              </a:tblPr>
              <a:tblGrid>
                <a:gridCol w="2345988">
                  <a:extLst>
                    <a:ext uri="{9D8B030D-6E8A-4147-A177-3AD203B41FA5}">
                      <a16:colId xmlns:a16="http://schemas.microsoft.com/office/drawing/2014/main" val="4135032336"/>
                    </a:ext>
                  </a:extLst>
                </a:gridCol>
                <a:gridCol w="2345988">
                  <a:extLst>
                    <a:ext uri="{9D8B030D-6E8A-4147-A177-3AD203B41FA5}">
                      <a16:colId xmlns:a16="http://schemas.microsoft.com/office/drawing/2014/main" val="1571485701"/>
                    </a:ext>
                  </a:extLst>
                </a:gridCol>
              </a:tblGrid>
              <a:tr h="305525">
                <a:tc>
                  <a:txBody>
                    <a:bodyPr/>
                    <a:lstStyle/>
                    <a:p>
                      <a:r>
                        <a:rPr lang="en-US" dirty="0"/>
                        <a:t>Column</a:t>
                      </a:r>
                    </a:p>
                  </a:txBody>
                  <a:tcPr/>
                </a:tc>
                <a:tc>
                  <a:txBody>
                    <a:bodyPr/>
                    <a:lstStyle/>
                    <a:p>
                      <a:r>
                        <a:rPr lang="en-US" dirty="0"/>
                        <a:t>Data Type</a:t>
                      </a:r>
                    </a:p>
                  </a:txBody>
                  <a:tcPr/>
                </a:tc>
                <a:extLst>
                  <a:ext uri="{0D108BD9-81ED-4DB2-BD59-A6C34878D82A}">
                    <a16:rowId xmlns:a16="http://schemas.microsoft.com/office/drawing/2014/main" val="4248878488"/>
                  </a:ext>
                </a:extLst>
              </a:tr>
              <a:tr h="0">
                <a:tc>
                  <a:txBody>
                    <a:bodyPr/>
                    <a:lstStyle/>
                    <a:p>
                      <a:r>
                        <a:rPr lang="en-US" dirty="0"/>
                        <a:t>SKU</a:t>
                      </a:r>
                    </a:p>
                  </a:txBody>
                  <a:tcPr/>
                </a:tc>
                <a:tc>
                  <a:txBody>
                    <a:bodyPr/>
                    <a:lstStyle/>
                    <a:p>
                      <a:r>
                        <a:rPr lang="en-US" dirty="0"/>
                        <a:t>Integer</a:t>
                      </a:r>
                    </a:p>
                  </a:txBody>
                  <a:tcPr/>
                </a:tc>
                <a:extLst>
                  <a:ext uri="{0D108BD9-81ED-4DB2-BD59-A6C34878D82A}">
                    <a16:rowId xmlns:a16="http://schemas.microsoft.com/office/drawing/2014/main" val="1601518194"/>
                  </a:ext>
                </a:extLst>
              </a:tr>
              <a:tr h="0">
                <a:tc>
                  <a:txBody>
                    <a:bodyPr/>
                    <a:lstStyle/>
                    <a:p>
                      <a:r>
                        <a:rPr lang="en-US" dirty="0"/>
                        <a:t>SKU_Description</a:t>
                      </a:r>
                    </a:p>
                  </a:txBody>
                  <a:tcPr/>
                </a:tc>
                <a:tc>
                  <a:txBody>
                    <a:bodyPr/>
                    <a:lstStyle/>
                    <a:p>
                      <a:r>
                        <a:rPr lang="en-US" dirty="0"/>
                        <a:t>Character (35)</a:t>
                      </a:r>
                    </a:p>
                  </a:txBody>
                  <a:tcPr/>
                </a:tc>
                <a:extLst>
                  <a:ext uri="{0D108BD9-81ED-4DB2-BD59-A6C34878D82A}">
                    <a16:rowId xmlns:a16="http://schemas.microsoft.com/office/drawing/2014/main" val="3474506291"/>
                  </a:ext>
                </a:extLst>
              </a:tr>
              <a:tr h="0">
                <a:tc>
                  <a:txBody>
                    <a:bodyPr/>
                    <a:lstStyle/>
                    <a:p>
                      <a:r>
                        <a:rPr lang="en-US" dirty="0"/>
                        <a:t>Department</a:t>
                      </a:r>
                    </a:p>
                  </a:txBody>
                  <a:tcPr/>
                </a:tc>
                <a:tc>
                  <a:txBody>
                    <a:bodyPr/>
                    <a:lstStyle/>
                    <a:p>
                      <a:r>
                        <a:rPr lang="en-US" dirty="0"/>
                        <a:t>Character (30)</a:t>
                      </a:r>
                    </a:p>
                  </a:txBody>
                  <a:tcPr/>
                </a:tc>
                <a:extLst>
                  <a:ext uri="{0D108BD9-81ED-4DB2-BD59-A6C34878D82A}">
                    <a16:rowId xmlns:a16="http://schemas.microsoft.com/office/drawing/2014/main" val="1717987660"/>
                  </a:ext>
                </a:extLst>
              </a:tr>
              <a:tr h="0">
                <a:tc>
                  <a:txBody>
                    <a:bodyPr/>
                    <a:lstStyle/>
                    <a:p>
                      <a:r>
                        <a:rPr lang="en-US" dirty="0"/>
                        <a:t>Buyer</a:t>
                      </a:r>
                    </a:p>
                  </a:txBody>
                  <a:tcPr/>
                </a:tc>
                <a:tc>
                  <a:txBody>
                    <a:bodyPr/>
                    <a:lstStyle/>
                    <a:p>
                      <a:r>
                        <a:rPr lang="en-US" dirty="0"/>
                        <a:t>Character (35)</a:t>
                      </a:r>
                    </a:p>
                  </a:txBody>
                  <a:tcPr/>
                </a:tc>
                <a:extLst>
                  <a:ext uri="{0D108BD9-81ED-4DB2-BD59-A6C34878D82A}">
                    <a16:rowId xmlns:a16="http://schemas.microsoft.com/office/drawing/2014/main" val="1369541026"/>
                  </a:ext>
                </a:extLst>
              </a:tr>
              <a:tr h="0">
                <a:tc>
                  <a:txBody>
                    <a:bodyPr/>
                    <a:lstStyle/>
                    <a:p>
                      <a:r>
                        <a:rPr lang="en-US" dirty="0"/>
                        <a:t>BuyerName</a:t>
                      </a:r>
                    </a:p>
                  </a:txBody>
                  <a:tcPr/>
                </a:tc>
                <a:tc>
                  <a:txBody>
                    <a:bodyPr/>
                    <a:lstStyle/>
                    <a:p>
                      <a:r>
                        <a:rPr lang="en-US" dirty="0"/>
                        <a:t>Character (35)</a:t>
                      </a:r>
                    </a:p>
                  </a:txBody>
                  <a:tcPr/>
                </a:tc>
                <a:extLst>
                  <a:ext uri="{0D108BD9-81ED-4DB2-BD59-A6C34878D82A}">
                    <a16:rowId xmlns:a16="http://schemas.microsoft.com/office/drawing/2014/main" val="4097651443"/>
                  </a:ext>
                </a:extLst>
              </a:tr>
              <a:tr h="139245">
                <a:tc>
                  <a:txBody>
                    <a:bodyPr/>
                    <a:lstStyle/>
                    <a:p>
                      <a:r>
                        <a:rPr lang="en-US" dirty="0"/>
                        <a:t>Department</a:t>
                      </a:r>
                    </a:p>
                  </a:txBody>
                  <a:tcPr/>
                </a:tc>
                <a:tc>
                  <a:txBody>
                    <a:bodyPr/>
                    <a:lstStyle/>
                    <a:p>
                      <a:r>
                        <a:rPr lang="en-US" dirty="0"/>
                        <a:t>Character (30)</a:t>
                      </a:r>
                    </a:p>
                  </a:txBody>
                  <a:tcPr/>
                </a:tc>
                <a:extLst>
                  <a:ext uri="{0D108BD9-81ED-4DB2-BD59-A6C34878D82A}">
                    <a16:rowId xmlns:a16="http://schemas.microsoft.com/office/drawing/2014/main" val="3251042879"/>
                  </a:ext>
                </a:extLst>
              </a:tr>
              <a:tr h="0">
                <a:tc>
                  <a:txBody>
                    <a:bodyPr/>
                    <a:lstStyle/>
                    <a:p>
                      <a:r>
                        <a:rPr lang="en-US" dirty="0"/>
                        <a:t>Position</a:t>
                      </a:r>
                    </a:p>
                  </a:txBody>
                  <a:tcPr/>
                </a:tc>
                <a:tc>
                  <a:txBody>
                    <a:bodyPr/>
                    <a:lstStyle/>
                    <a:p>
                      <a:r>
                        <a:rPr lang="en-US" dirty="0"/>
                        <a:t>Character (10)</a:t>
                      </a:r>
                    </a:p>
                  </a:txBody>
                  <a:tcPr/>
                </a:tc>
                <a:extLst>
                  <a:ext uri="{0D108BD9-81ED-4DB2-BD59-A6C34878D82A}">
                    <a16:rowId xmlns:a16="http://schemas.microsoft.com/office/drawing/2014/main" val="2377483139"/>
                  </a:ext>
                </a:extLst>
              </a:tr>
              <a:tr h="171671">
                <a:tc>
                  <a:txBody>
                    <a:bodyPr/>
                    <a:lstStyle/>
                    <a:p>
                      <a:r>
                        <a:rPr lang="en-US" dirty="0"/>
                        <a:t>Supervisor</a:t>
                      </a:r>
                    </a:p>
                  </a:txBody>
                  <a:tcPr/>
                </a:tc>
                <a:tc>
                  <a:txBody>
                    <a:bodyPr/>
                    <a:lstStyle/>
                    <a:p>
                      <a:r>
                        <a:rPr lang="en-US" dirty="0"/>
                        <a:t>Character (35)</a:t>
                      </a:r>
                    </a:p>
                  </a:txBody>
                  <a:tcPr/>
                </a:tc>
                <a:extLst>
                  <a:ext uri="{0D108BD9-81ED-4DB2-BD59-A6C34878D82A}">
                    <a16:rowId xmlns:a16="http://schemas.microsoft.com/office/drawing/2014/main" val="1159183698"/>
                  </a:ext>
                </a:extLst>
              </a:tr>
              <a:tr h="168428">
                <a:tc>
                  <a:txBody>
                    <a:bodyPr/>
                    <a:lstStyle/>
                    <a:p>
                      <a:r>
                        <a:rPr lang="en-US" dirty="0"/>
                        <a:t>CatalogID</a:t>
                      </a:r>
                    </a:p>
                  </a:txBody>
                  <a:tcPr/>
                </a:tc>
                <a:tc>
                  <a:txBody>
                    <a:bodyPr/>
                    <a:lstStyle/>
                    <a:p>
                      <a:r>
                        <a:rPr lang="en-US" dirty="0"/>
                        <a:t>Integer</a:t>
                      </a:r>
                    </a:p>
                  </a:txBody>
                  <a:tcPr/>
                </a:tc>
                <a:extLst>
                  <a:ext uri="{0D108BD9-81ED-4DB2-BD59-A6C34878D82A}">
                    <a16:rowId xmlns:a16="http://schemas.microsoft.com/office/drawing/2014/main" val="2394767043"/>
                  </a:ext>
                </a:extLst>
              </a:tr>
              <a:tr h="145730">
                <a:tc>
                  <a:txBody>
                    <a:bodyPr/>
                    <a:lstStyle/>
                    <a:p>
                      <a:r>
                        <a:rPr lang="en-US" dirty="0"/>
                        <a:t>SKU</a:t>
                      </a:r>
                    </a:p>
                  </a:txBody>
                  <a:tcPr/>
                </a:tc>
                <a:tc>
                  <a:txBody>
                    <a:bodyPr/>
                    <a:lstStyle/>
                    <a:p>
                      <a:r>
                        <a:rPr lang="en-US" dirty="0"/>
                        <a:t>Integer</a:t>
                      </a:r>
                    </a:p>
                  </a:txBody>
                  <a:tcPr/>
                </a:tc>
                <a:extLst>
                  <a:ext uri="{0D108BD9-81ED-4DB2-BD59-A6C34878D82A}">
                    <a16:rowId xmlns:a16="http://schemas.microsoft.com/office/drawing/2014/main" val="3525406971"/>
                  </a:ext>
                </a:extLst>
              </a:tr>
              <a:tr h="0">
                <a:tc>
                  <a:txBody>
                    <a:bodyPr/>
                    <a:lstStyle/>
                    <a:p>
                      <a:r>
                        <a:rPr lang="en-US" dirty="0"/>
                        <a:t>SKU_Description</a:t>
                      </a:r>
                    </a:p>
                  </a:txBody>
                  <a:tcPr/>
                </a:tc>
                <a:tc>
                  <a:txBody>
                    <a:bodyPr/>
                    <a:lstStyle/>
                    <a:p>
                      <a:r>
                        <a:rPr lang="en-US" dirty="0"/>
                        <a:t>Character (35)</a:t>
                      </a:r>
                    </a:p>
                  </a:txBody>
                  <a:tcPr/>
                </a:tc>
                <a:extLst>
                  <a:ext uri="{0D108BD9-81ED-4DB2-BD59-A6C34878D82A}">
                    <a16:rowId xmlns:a16="http://schemas.microsoft.com/office/drawing/2014/main" val="12405256"/>
                  </a:ext>
                </a:extLst>
              </a:tr>
              <a:tr h="0">
                <a:tc>
                  <a:txBody>
                    <a:bodyPr/>
                    <a:lstStyle/>
                    <a:p>
                      <a:r>
                        <a:rPr lang="en-US" dirty="0"/>
                        <a:t>Department</a:t>
                      </a:r>
                    </a:p>
                  </a:txBody>
                  <a:tcPr/>
                </a:tc>
                <a:tc>
                  <a:txBody>
                    <a:bodyPr/>
                    <a:lstStyle/>
                    <a:p>
                      <a:r>
                        <a:rPr lang="en-US" dirty="0"/>
                        <a:t>Character (30)</a:t>
                      </a:r>
                    </a:p>
                  </a:txBody>
                  <a:tcPr/>
                </a:tc>
                <a:extLst>
                  <a:ext uri="{0D108BD9-81ED-4DB2-BD59-A6C34878D82A}">
                    <a16:rowId xmlns:a16="http://schemas.microsoft.com/office/drawing/2014/main" val="1788911977"/>
                  </a:ext>
                </a:extLst>
              </a:tr>
              <a:tr h="0">
                <a:tc>
                  <a:txBody>
                    <a:bodyPr/>
                    <a:lstStyle/>
                    <a:p>
                      <a:r>
                        <a:rPr lang="en-US" dirty="0"/>
                        <a:t>CatalogPage</a:t>
                      </a:r>
                    </a:p>
                  </a:txBody>
                  <a:tcPr/>
                </a:tc>
                <a:tc>
                  <a:txBody>
                    <a:bodyPr/>
                    <a:lstStyle/>
                    <a:p>
                      <a:r>
                        <a:rPr lang="en-US" dirty="0"/>
                        <a:t>Integer</a:t>
                      </a:r>
                    </a:p>
                  </a:txBody>
                  <a:tcPr/>
                </a:tc>
                <a:extLst>
                  <a:ext uri="{0D108BD9-81ED-4DB2-BD59-A6C34878D82A}">
                    <a16:rowId xmlns:a16="http://schemas.microsoft.com/office/drawing/2014/main" val="3128678950"/>
                  </a:ext>
                </a:extLst>
              </a:tr>
              <a:tr h="0">
                <a:tc>
                  <a:txBody>
                    <a:bodyPr/>
                    <a:lstStyle/>
                    <a:p>
                      <a:r>
                        <a:rPr lang="en-US" dirty="0"/>
                        <a:t>DateOnWebSite</a:t>
                      </a:r>
                    </a:p>
                  </a:txBody>
                  <a:tcPr/>
                </a:tc>
                <a:tc>
                  <a:txBody>
                    <a:bodyPr/>
                    <a:lstStyle/>
                    <a:p>
                      <a:r>
                        <a:rPr lang="en-US" dirty="0"/>
                        <a:t>Date</a:t>
                      </a:r>
                    </a:p>
                  </a:txBody>
                  <a:tcPr/>
                </a:tc>
                <a:extLst>
                  <a:ext uri="{0D108BD9-81ED-4DB2-BD59-A6C34878D82A}">
                    <a16:rowId xmlns:a16="http://schemas.microsoft.com/office/drawing/2014/main" val="4278822440"/>
                  </a:ext>
                </a:extLst>
              </a:tr>
            </a:tbl>
          </a:graphicData>
        </a:graphic>
      </p:graphicFrame>
    </p:spTree>
    <p:extLst>
      <p:ext uri="{BB962C8B-B14F-4D97-AF65-F5344CB8AC3E}">
        <p14:creationId xmlns:p14="http://schemas.microsoft.com/office/powerpoint/2010/main" val="3843606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517A-FAB5-4637-92BC-FA4718F608E1}"/>
              </a:ext>
            </a:extLst>
          </p:cNvPr>
          <p:cNvSpPr>
            <a:spLocks noGrp="1"/>
          </p:cNvSpPr>
          <p:nvPr>
            <p:ph type="title"/>
          </p:nvPr>
        </p:nvSpPr>
        <p:spPr/>
        <p:txBody>
          <a:bodyPr/>
          <a:lstStyle/>
          <a:p>
            <a:r>
              <a:rPr lang="en-US" dirty="0"/>
              <a:t>Figure 2-6 (1 of 2)</a:t>
            </a:r>
            <a:br>
              <a:rPr lang="en-US" dirty="0"/>
            </a:br>
            <a:r>
              <a:rPr lang="en-US" dirty="0"/>
              <a:t>Extracted Retail Sales Database (1 of 2)</a:t>
            </a:r>
          </a:p>
        </p:txBody>
      </p:sp>
      <p:pic>
        <p:nvPicPr>
          <p:cNvPr id="5" name="Picture 4">
            <a:extLst>
              <a:ext uri="{FF2B5EF4-FFF2-40B4-BE49-F238E27FC236}">
                <a16:creationId xmlns:a16="http://schemas.microsoft.com/office/drawing/2014/main" id="{19EF0523-C312-437E-86E7-476A99F24008}"/>
              </a:ext>
            </a:extLst>
          </p:cNvPr>
          <p:cNvPicPr>
            <a:picLocks noChangeAspect="1"/>
          </p:cNvPicPr>
          <p:nvPr/>
        </p:nvPicPr>
        <p:blipFill>
          <a:blip r:embed="rId2"/>
          <a:stretch>
            <a:fillRect/>
          </a:stretch>
        </p:blipFill>
        <p:spPr>
          <a:xfrm>
            <a:off x="1699260" y="1527242"/>
            <a:ext cx="5256017" cy="4568513"/>
          </a:xfrm>
          <a:prstGeom prst="rect">
            <a:avLst/>
          </a:prstGeom>
        </p:spPr>
      </p:pic>
    </p:spTree>
    <p:extLst>
      <p:ext uri="{BB962C8B-B14F-4D97-AF65-F5344CB8AC3E}">
        <p14:creationId xmlns:p14="http://schemas.microsoft.com/office/powerpoint/2010/main" val="168220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87C1-2CD0-4DA1-8E9A-C641AFA6273A}"/>
              </a:ext>
            </a:extLst>
          </p:cNvPr>
          <p:cNvSpPr>
            <a:spLocks noGrp="1"/>
          </p:cNvSpPr>
          <p:nvPr>
            <p:ph type="title"/>
          </p:nvPr>
        </p:nvSpPr>
        <p:spPr/>
        <p:txBody>
          <a:bodyPr/>
          <a:lstStyle/>
          <a:p>
            <a:r>
              <a:rPr lang="en-US" dirty="0"/>
              <a:t>Figure 2-6 (2 of 2)</a:t>
            </a:r>
            <a:br>
              <a:rPr lang="en-US" dirty="0"/>
            </a:br>
            <a:r>
              <a:rPr lang="en-US" dirty="0"/>
              <a:t>Extracted Retail Sales Database (2 of 2)</a:t>
            </a:r>
          </a:p>
        </p:txBody>
      </p:sp>
      <p:pic>
        <p:nvPicPr>
          <p:cNvPr id="5" name="Picture 4">
            <a:extLst>
              <a:ext uri="{FF2B5EF4-FFF2-40B4-BE49-F238E27FC236}">
                <a16:creationId xmlns:a16="http://schemas.microsoft.com/office/drawing/2014/main" id="{A2C1AA89-65EE-40CF-8325-DF462F33D2F1}"/>
              </a:ext>
            </a:extLst>
          </p:cNvPr>
          <p:cNvPicPr>
            <a:picLocks noChangeAspect="1"/>
          </p:cNvPicPr>
          <p:nvPr/>
        </p:nvPicPr>
        <p:blipFill>
          <a:blip r:embed="rId2"/>
          <a:stretch>
            <a:fillRect/>
          </a:stretch>
        </p:blipFill>
        <p:spPr>
          <a:xfrm>
            <a:off x="756422" y="1600200"/>
            <a:ext cx="6813735" cy="4276636"/>
          </a:xfrm>
          <a:prstGeom prst="rect">
            <a:avLst/>
          </a:prstGeom>
        </p:spPr>
      </p:pic>
    </p:spTree>
    <p:extLst>
      <p:ext uri="{BB962C8B-B14F-4D97-AF65-F5344CB8AC3E}">
        <p14:creationId xmlns:p14="http://schemas.microsoft.com/office/powerpoint/2010/main" val="153561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245B-160F-4ECB-A28A-6CE3A6A010D5}"/>
              </a:ext>
            </a:extLst>
          </p:cNvPr>
          <p:cNvSpPr>
            <a:spLocks noGrp="1"/>
          </p:cNvSpPr>
          <p:nvPr>
            <p:ph type="title"/>
          </p:nvPr>
        </p:nvSpPr>
        <p:spPr/>
        <p:txBody>
          <a:bodyPr/>
          <a:lstStyle/>
          <a:p>
            <a:r>
              <a:rPr lang="en-US" sz="3200" dirty="0"/>
              <a:t>Cape Codd Database Available Online (1 of 2)</a:t>
            </a:r>
          </a:p>
        </p:txBody>
      </p:sp>
      <p:sp>
        <p:nvSpPr>
          <p:cNvPr id="3" name="Text Placeholder 2">
            <a:extLst>
              <a:ext uri="{FF2B5EF4-FFF2-40B4-BE49-F238E27FC236}">
                <a16:creationId xmlns:a16="http://schemas.microsoft.com/office/drawing/2014/main" id="{526A73D0-8225-41D6-9312-9468E48CF69C}"/>
              </a:ext>
            </a:extLst>
          </p:cNvPr>
          <p:cNvSpPr>
            <a:spLocks noGrp="1"/>
          </p:cNvSpPr>
          <p:nvPr>
            <p:ph type="body" idx="1"/>
          </p:nvPr>
        </p:nvSpPr>
        <p:spPr/>
        <p:txBody>
          <a:bodyPr/>
          <a:lstStyle/>
          <a:p>
            <a:r>
              <a:rPr lang="en-US" sz="2400" dirty="0"/>
              <a:t>Versions of the complete Cape Codd database are available in the downloadable Student Files available at:</a:t>
            </a:r>
          </a:p>
          <a:p>
            <a:pPr marL="457200" lvl="1" indent="0">
              <a:buNone/>
            </a:pPr>
            <a:r>
              <a:rPr lang="en-US" sz="2400" dirty="0"/>
              <a:t>	</a:t>
            </a:r>
            <a:r>
              <a:rPr lang="en-US" sz="2000" dirty="0">
                <a:solidFill>
                  <a:schemeClr val="tx2"/>
                </a:solidFill>
              </a:rPr>
              <a:t> </a:t>
            </a:r>
            <a:r>
              <a:rPr lang="en-US" sz="2200" dirty="0">
                <a:solidFill>
                  <a:schemeClr val="tx2"/>
                </a:solidFill>
              </a:rPr>
              <a:t>http://www.pearsonhighered.com/kroenke/</a:t>
            </a:r>
          </a:p>
          <a:p>
            <a:r>
              <a:rPr lang="en-US" sz="2400" dirty="0"/>
              <a:t>These include versions for:</a:t>
            </a:r>
          </a:p>
          <a:p>
            <a:pPr lvl="1"/>
            <a:r>
              <a:rPr lang="en-US" sz="2000" dirty="0"/>
              <a:t>Microsoft Access 2016</a:t>
            </a:r>
          </a:p>
          <a:p>
            <a:pPr lvl="1"/>
            <a:r>
              <a:rPr lang="en-US" sz="2000" dirty="0"/>
              <a:t>Microsoft SQL Server 2017</a:t>
            </a:r>
          </a:p>
          <a:p>
            <a:pPr lvl="1"/>
            <a:r>
              <a:rPr lang="en-US" sz="2000" dirty="0"/>
              <a:t>Oracle Database XE</a:t>
            </a:r>
          </a:p>
          <a:p>
            <a:pPr lvl="1"/>
            <a:r>
              <a:rPr lang="en-US" sz="2000" dirty="0"/>
              <a:t>MySQL 5.7</a:t>
            </a:r>
          </a:p>
          <a:p>
            <a:r>
              <a:rPr lang="en-US" sz="2600" b="1" dirty="0">
                <a:solidFill>
                  <a:schemeClr val="tx2"/>
                </a:solidFill>
              </a:rPr>
              <a:t>We recommend you actually run all material in a live database!</a:t>
            </a:r>
          </a:p>
          <a:p>
            <a:endParaRPr lang="en-US" dirty="0"/>
          </a:p>
        </p:txBody>
      </p:sp>
    </p:spTree>
    <p:extLst>
      <p:ext uri="{BB962C8B-B14F-4D97-AF65-F5344CB8AC3E}">
        <p14:creationId xmlns:p14="http://schemas.microsoft.com/office/powerpoint/2010/main" val="338486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25A36-EB28-44E3-8BD7-22F8F6A3B70E}"/>
              </a:ext>
            </a:extLst>
          </p:cNvPr>
          <p:cNvSpPr>
            <a:spLocks noGrp="1"/>
          </p:cNvSpPr>
          <p:nvPr>
            <p:ph type="title"/>
          </p:nvPr>
        </p:nvSpPr>
        <p:spPr/>
        <p:txBody>
          <a:bodyPr/>
          <a:lstStyle/>
          <a:p>
            <a:r>
              <a:rPr lang="en-US" sz="3200" dirty="0"/>
              <a:t>Cape Codd Database Available Online (2 of 2)</a:t>
            </a:r>
            <a:endParaRPr lang="en-US" dirty="0"/>
          </a:p>
        </p:txBody>
      </p:sp>
      <p:sp>
        <p:nvSpPr>
          <p:cNvPr id="3" name="Text Placeholder 2">
            <a:extLst>
              <a:ext uri="{FF2B5EF4-FFF2-40B4-BE49-F238E27FC236}">
                <a16:creationId xmlns:a16="http://schemas.microsoft.com/office/drawing/2014/main" id="{D188902F-A83A-493A-8DDD-461E08A7605A}"/>
              </a:ext>
            </a:extLst>
          </p:cNvPr>
          <p:cNvSpPr>
            <a:spLocks noGrp="1"/>
          </p:cNvSpPr>
          <p:nvPr>
            <p:ph type="body" idx="1"/>
          </p:nvPr>
        </p:nvSpPr>
        <p:spPr/>
        <p:txBody>
          <a:bodyPr/>
          <a:lstStyle/>
          <a:p>
            <a:r>
              <a:rPr lang="en-US" sz="2400" dirty="0"/>
              <a:t>To complete setting up the Cape Codd database, set the referenced materials:</a:t>
            </a:r>
          </a:p>
          <a:p>
            <a:pPr lvl="1"/>
            <a:r>
              <a:rPr lang="en-US" sz="2000" dirty="0"/>
              <a:t>For Microsoft SQL Server 2014:</a:t>
            </a:r>
          </a:p>
          <a:p>
            <a:pPr lvl="2"/>
            <a:r>
              <a:rPr lang="en-US" sz="2000" dirty="0"/>
              <a:t>See Online Chapter 10A</a:t>
            </a:r>
          </a:p>
          <a:p>
            <a:pPr lvl="1"/>
            <a:r>
              <a:rPr lang="en-US" sz="2000" dirty="0"/>
              <a:t>For Oracle Database 12c and Oracle Database XE:</a:t>
            </a:r>
          </a:p>
          <a:p>
            <a:pPr lvl="2"/>
            <a:r>
              <a:rPr lang="en-US" sz="2000" dirty="0"/>
              <a:t>See Online Chapter 10B</a:t>
            </a:r>
          </a:p>
          <a:p>
            <a:pPr lvl="1"/>
            <a:r>
              <a:rPr lang="en-US" sz="2000" dirty="0"/>
              <a:t>For MySQL 5.6</a:t>
            </a:r>
          </a:p>
          <a:p>
            <a:pPr lvl="2"/>
            <a:r>
              <a:rPr lang="en-US" sz="2000" dirty="0"/>
              <a:t>See Online Chapter 10C</a:t>
            </a:r>
          </a:p>
          <a:p>
            <a:r>
              <a:rPr lang="en-US" sz="2400" dirty="0"/>
              <a:t>Online chapters 10A, 10B, and 10C are available for download at:</a:t>
            </a:r>
          </a:p>
          <a:p>
            <a:pPr marL="457200" lvl="1" indent="0">
              <a:buNone/>
            </a:pPr>
            <a:r>
              <a:rPr lang="en-US" sz="2400" dirty="0"/>
              <a:t>	</a:t>
            </a:r>
            <a:r>
              <a:rPr lang="en-US" sz="2400" dirty="0">
                <a:solidFill>
                  <a:schemeClr val="tx2"/>
                </a:solidFill>
              </a:rPr>
              <a:t> http://www.pearsonhighered.com/kroenke/</a:t>
            </a:r>
          </a:p>
          <a:p>
            <a:endParaRPr lang="en-US" dirty="0"/>
          </a:p>
        </p:txBody>
      </p:sp>
    </p:spTree>
    <p:extLst>
      <p:ext uri="{BB962C8B-B14F-4D97-AF65-F5344CB8AC3E}">
        <p14:creationId xmlns:p14="http://schemas.microsoft.com/office/powerpoint/2010/main" val="91261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482A-52F7-43F3-B7B9-4EE1ED7D7D76}"/>
              </a:ext>
            </a:extLst>
          </p:cNvPr>
          <p:cNvSpPr>
            <a:spLocks noGrp="1"/>
          </p:cNvSpPr>
          <p:nvPr>
            <p:ph type="title"/>
          </p:nvPr>
        </p:nvSpPr>
        <p:spPr/>
        <p:txBody>
          <a:bodyPr/>
          <a:lstStyle/>
          <a:p>
            <a:r>
              <a:rPr lang="en-US" dirty="0"/>
              <a:t>Querying Two or More Tables with SQL</a:t>
            </a:r>
          </a:p>
        </p:txBody>
      </p:sp>
      <p:sp>
        <p:nvSpPr>
          <p:cNvPr id="3" name="Text Placeholder 2">
            <a:extLst>
              <a:ext uri="{FF2B5EF4-FFF2-40B4-BE49-F238E27FC236}">
                <a16:creationId xmlns:a16="http://schemas.microsoft.com/office/drawing/2014/main" id="{F8E43D34-6CE9-4503-BC1B-EC7D9BEB939C}"/>
              </a:ext>
            </a:extLst>
          </p:cNvPr>
          <p:cNvSpPr>
            <a:spLocks noGrp="1"/>
          </p:cNvSpPr>
          <p:nvPr>
            <p:ph type="body" idx="1"/>
          </p:nvPr>
        </p:nvSpPr>
        <p:spPr/>
        <p:txBody>
          <a:bodyPr/>
          <a:lstStyle/>
          <a:p>
            <a:r>
              <a:rPr lang="en-US" sz="3200" dirty="0"/>
              <a:t>SQL provides two different techniques for querying data from multiple tables:</a:t>
            </a:r>
          </a:p>
          <a:p>
            <a:pPr lvl="1"/>
            <a:r>
              <a:rPr lang="en-US" sz="2800" dirty="0"/>
              <a:t>The </a:t>
            </a:r>
            <a:r>
              <a:rPr lang="en-US" sz="2800" b="1" dirty="0">
                <a:solidFill>
                  <a:schemeClr val="tx2"/>
                </a:solidFill>
              </a:rPr>
              <a:t>SQL subquery</a:t>
            </a:r>
            <a:r>
              <a:rPr lang="en-US" sz="2800" dirty="0">
                <a:solidFill>
                  <a:schemeClr val="tx2"/>
                </a:solidFill>
              </a:rPr>
              <a:t> </a:t>
            </a:r>
            <a:endParaRPr lang="en-US" sz="2800" b="1" dirty="0">
              <a:solidFill>
                <a:schemeClr val="tx2"/>
              </a:solidFill>
            </a:endParaRPr>
          </a:p>
          <a:p>
            <a:pPr lvl="1"/>
            <a:r>
              <a:rPr lang="en-US" sz="2800" dirty="0"/>
              <a:t>The </a:t>
            </a:r>
            <a:r>
              <a:rPr lang="en-US" sz="2800" b="1" dirty="0">
                <a:solidFill>
                  <a:schemeClr val="tx2"/>
                </a:solidFill>
              </a:rPr>
              <a:t>SQL join</a:t>
            </a:r>
            <a:r>
              <a:rPr lang="en-US" sz="2800" dirty="0">
                <a:solidFill>
                  <a:schemeClr val="tx2"/>
                </a:solidFill>
              </a:rPr>
              <a:t> </a:t>
            </a:r>
          </a:p>
          <a:p>
            <a:r>
              <a:rPr lang="en-US" sz="2800" dirty="0"/>
              <a:t>Although both work with multiple tables, they are used for slightly different purposes.</a:t>
            </a:r>
          </a:p>
          <a:p>
            <a:endParaRPr lang="en-US" sz="2800" b="1" dirty="0"/>
          </a:p>
        </p:txBody>
      </p:sp>
    </p:spTree>
    <p:extLst>
      <p:ext uri="{BB962C8B-B14F-4D97-AF65-F5344CB8AC3E}">
        <p14:creationId xmlns:p14="http://schemas.microsoft.com/office/powerpoint/2010/main" val="298588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(1 of 5)</a:t>
            </a:r>
            <a:r>
              <a:rPr lang="en-US" sz="3000" dirty="0"/>
              <a:t/>
            </a:r>
            <a:br>
              <a:rPr lang="en-US" sz="3000" dirty="0"/>
            </a:br>
            <a:r>
              <a:rPr lang="en-US" sz="2600" dirty="0"/>
              <a:t>The Logic of Subqueries I</a:t>
            </a:r>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indent="0">
              <a:buNone/>
            </a:pPr>
            <a:r>
              <a:rPr lang="en-US" sz="2000" dirty="0">
                <a:solidFill>
                  <a:srgbClr val="000000"/>
                </a:solidFill>
                <a:latin typeface="MentorStd-Light"/>
              </a:rPr>
              <a:t>We want to know the revenue for Water Sports items, which have SKU values of 100100, 100200, 101100, and 101200.</a:t>
            </a:r>
          </a:p>
          <a:p>
            <a:pPr marL="101600" indent="0">
              <a:buNone/>
            </a:pPr>
            <a:r>
              <a:rPr lang="en-US" sz="2000" dirty="0">
                <a:solidFill>
                  <a:srgbClr val="000000"/>
                </a:solidFill>
                <a:latin typeface="MentorStd-Light"/>
              </a:rPr>
              <a:t>Given that we know the SKU values, we can use this query:</a:t>
            </a:r>
          </a:p>
          <a:p>
            <a:pPr marL="101600" indent="0">
              <a:buNone/>
            </a:pPr>
            <a:endParaRPr lang="en-US" dirty="0">
              <a:solidFill>
                <a:srgbClr val="000000"/>
              </a:solidFill>
              <a:latin typeface="MentorStd-Light"/>
            </a:endParaRPr>
          </a:p>
          <a:p>
            <a:pPr marL="588518" lvl="1" indent="0">
              <a:spcBef>
                <a:spcPts val="500"/>
              </a:spcBef>
              <a:buNone/>
            </a:pPr>
            <a:r>
              <a:rPr lang="en-US" sz="1400" b="1" dirty="0">
                <a:solidFill>
                  <a:srgbClr val="00ABBD"/>
                </a:solidFill>
                <a:latin typeface="Courier New" panose="02070309020205020404" pitchFamily="49" charset="0"/>
              </a:rPr>
              <a:t>/* *** SQL-Query-CH02-53 *** */</a:t>
            </a:r>
          </a:p>
          <a:p>
            <a:pPr marL="588518" marR="20290" lvl="1" indent="0">
              <a:spcBef>
                <a:spcPts val="500"/>
              </a:spcBef>
              <a:buNone/>
            </a:pPr>
            <a:r>
              <a:rPr lang="en-US" sz="1400" b="1" dirty="0">
                <a:solidFill>
                  <a:srgbClr val="00ABBD"/>
                </a:solidFill>
                <a:latin typeface="Courier New" panose="02070309020205020404" pitchFamily="49" charset="0"/>
              </a:rPr>
              <a:t>SELECT   SUM(ExtendedPrice) AS WaterSportsRevenue </a:t>
            </a:r>
          </a:p>
          <a:p>
            <a:pPr marL="588518" marR="20290" lvl="1" indent="0">
              <a:spcBef>
                <a:spcPts val="500"/>
              </a:spcBef>
              <a:buNone/>
            </a:pPr>
            <a:r>
              <a:rPr lang="en-US" sz="1400" b="1" dirty="0">
                <a:solidFill>
                  <a:srgbClr val="00ABBD"/>
                </a:solidFill>
                <a:latin typeface="Courier New" panose="02070309020205020404" pitchFamily="49" charset="0"/>
              </a:rPr>
              <a:t>FROM     ORDER_ITEM</a:t>
            </a:r>
          </a:p>
          <a:p>
            <a:pPr marL="588518" lvl="1" indent="0">
              <a:spcBef>
                <a:spcPts val="500"/>
              </a:spcBef>
              <a:buNone/>
            </a:pPr>
            <a:r>
              <a:rPr lang="en-US" sz="1400" b="1" dirty="0">
                <a:solidFill>
                  <a:srgbClr val="00ABBD"/>
                </a:solidFill>
                <a:latin typeface="Courier New" panose="02070309020205020404" pitchFamily="49" charset="0"/>
              </a:rPr>
              <a:t>WHERE    SKU IN (100100, 100200, 100300, 100400, 100500, 100600, 	      101100, 101200);</a:t>
            </a:r>
          </a:p>
          <a:p>
            <a:endParaRPr lang="en-US" dirty="0"/>
          </a:p>
        </p:txBody>
      </p:sp>
      <p:pic>
        <p:nvPicPr>
          <p:cNvPr id="5" name="Picture 4">
            <a:extLst>
              <a:ext uri="{FF2B5EF4-FFF2-40B4-BE49-F238E27FC236}">
                <a16:creationId xmlns:a16="http://schemas.microsoft.com/office/drawing/2014/main" id="{B44917F0-3F60-4469-94D4-7FB741E2B7CB}"/>
              </a:ext>
            </a:extLst>
          </p:cNvPr>
          <p:cNvPicPr>
            <a:picLocks noChangeAspect="1"/>
          </p:cNvPicPr>
          <p:nvPr/>
        </p:nvPicPr>
        <p:blipFill>
          <a:blip r:embed="rId2"/>
          <a:stretch>
            <a:fillRect/>
          </a:stretch>
        </p:blipFill>
        <p:spPr>
          <a:xfrm>
            <a:off x="3008099" y="4734537"/>
            <a:ext cx="3127802" cy="793426"/>
          </a:xfrm>
          <a:prstGeom prst="rect">
            <a:avLst/>
          </a:prstGeom>
        </p:spPr>
      </p:pic>
    </p:spTree>
    <p:extLst>
      <p:ext uri="{BB962C8B-B14F-4D97-AF65-F5344CB8AC3E}">
        <p14:creationId xmlns:p14="http://schemas.microsoft.com/office/powerpoint/2010/main" val="1398641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(2 of 5)</a:t>
            </a:r>
            <a:r>
              <a:rPr lang="en-US" sz="3000" dirty="0"/>
              <a:t/>
            </a:r>
            <a:br>
              <a:rPr lang="en-US" sz="3000" dirty="0"/>
            </a:br>
            <a:r>
              <a:rPr lang="en-US" sz="2600" dirty="0"/>
              <a:t>The Logic of Subqueries II</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indent="0">
              <a:buNone/>
            </a:pPr>
            <a:r>
              <a:rPr lang="en-US" sz="2000" dirty="0">
                <a:solidFill>
                  <a:srgbClr val="000000"/>
                </a:solidFill>
                <a:latin typeface="MentorStd-Light"/>
              </a:rPr>
              <a:t>What if we don’t know the SKU values? We can determine them with this query:</a:t>
            </a:r>
          </a:p>
          <a:p>
            <a:pPr marL="588518" lvl="1" indent="0">
              <a:spcBef>
                <a:spcPts val="500"/>
              </a:spcBef>
              <a:buNone/>
            </a:pPr>
            <a:r>
              <a:rPr lang="en-US" b="1" dirty="0">
                <a:solidFill>
                  <a:srgbClr val="00ABBD"/>
                </a:solidFill>
                <a:latin typeface="Courier New" panose="02070309020205020404" pitchFamily="49" charset="0"/>
              </a:rPr>
              <a:t>/* *** SQL-Query-CH02-54 *** */</a:t>
            </a:r>
          </a:p>
          <a:p>
            <a:pPr marL="588518" lvl="1" indent="0">
              <a:spcBef>
                <a:spcPts val="500"/>
              </a:spcBef>
              <a:buNone/>
            </a:pPr>
            <a:r>
              <a:rPr lang="en-US" b="1" dirty="0">
                <a:solidFill>
                  <a:srgbClr val="00ABBD"/>
                </a:solidFill>
                <a:latin typeface="Courier New" panose="02070309020205020404" pitchFamily="49" charset="0"/>
              </a:rPr>
              <a:t>SELECT   SKU</a:t>
            </a:r>
          </a:p>
          <a:p>
            <a:pPr marL="588518" lvl="1" indent="0">
              <a:spcBef>
                <a:spcPts val="500"/>
              </a:spcBef>
              <a:buNone/>
            </a:pPr>
            <a:r>
              <a:rPr lang="en-US" b="1" dirty="0">
                <a:solidFill>
                  <a:srgbClr val="00ABBD"/>
                </a:solidFill>
                <a:latin typeface="Courier New" panose="02070309020205020404" pitchFamily="49" charset="0"/>
              </a:rPr>
              <a:t>FROM     SKU_DATA</a:t>
            </a:r>
          </a:p>
          <a:p>
            <a:pPr marL="588518" lvl="1" indent="0">
              <a:spcBef>
                <a:spcPts val="500"/>
              </a:spcBef>
              <a:buNone/>
            </a:pPr>
            <a:r>
              <a:rPr lang="en-US" b="1" dirty="0">
                <a:solidFill>
                  <a:srgbClr val="00ABBD"/>
                </a:solidFill>
                <a:latin typeface="Courier New" panose="02070309020205020404" pitchFamily="49" charset="0"/>
              </a:rPr>
              <a:t>WHERE    Department = 'Water Sports';</a:t>
            </a:r>
          </a:p>
          <a:p>
            <a:pPr marL="101600" indent="0">
              <a:buNone/>
            </a:pPr>
            <a:endParaRPr lang="en-US" dirty="0"/>
          </a:p>
        </p:txBody>
      </p:sp>
      <p:pic>
        <p:nvPicPr>
          <p:cNvPr id="6" name="Picture 5">
            <a:extLst>
              <a:ext uri="{FF2B5EF4-FFF2-40B4-BE49-F238E27FC236}">
                <a16:creationId xmlns:a16="http://schemas.microsoft.com/office/drawing/2014/main" id="{35A8C30B-708F-4ADE-A251-D52645D6A266}"/>
              </a:ext>
            </a:extLst>
          </p:cNvPr>
          <p:cNvPicPr>
            <a:picLocks noChangeAspect="1"/>
          </p:cNvPicPr>
          <p:nvPr/>
        </p:nvPicPr>
        <p:blipFill>
          <a:blip r:embed="rId2"/>
          <a:stretch>
            <a:fillRect/>
          </a:stretch>
        </p:blipFill>
        <p:spPr>
          <a:xfrm>
            <a:off x="3940233" y="3627174"/>
            <a:ext cx="1263534" cy="2498989"/>
          </a:xfrm>
          <a:prstGeom prst="rect">
            <a:avLst/>
          </a:prstGeom>
        </p:spPr>
      </p:pic>
    </p:spTree>
    <p:extLst>
      <p:ext uri="{BB962C8B-B14F-4D97-AF65-F5344CB8AC3E}">
        <p14:creationId xmlns:p14="http://schemas.microsoft.com/office/powerpoint/2010/main" val="61374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(1 of 2)</a:t>
            </a:r>
          </a:p>
        </p:txBody>
      </p:sp>
      <p:sp>
        <p:nvSpPr>
          <p:cNvPr id="206" name="Shape 206"/>
          <p:cNvSpPr txBox="1">
            <a:spLocks noGrp="1"/>
          </p:cNvSpPr>
          <p:nvPr>
            <p:ph type="body" idx="1"/>
          </p:nvPr>
        </p:nvSpPr>
        <p:spPr>
          <a:xfrm>
            <a:off x="457200" y="1600200"/>
            <a:ext cx="8229600" cy="4525963"/>
          </a:xfrm>
          <a:prstGeom prst="rect">
            <a:avLst/>
          </a:prstGeom>
          <a:noFill/>
          <a:ln>
            <a:noFill/>
          </a:ln>
        </p:spPr>
        <p:txBody>
          <a:bodyPr lIns="0" tIns="0" rIns="0" bIns="0" anchor="t" anchorCtr="0">
            <a:noAutofit/>
          </a:bodyPr>
          <a:lstStyle/>
          <a:p>
            <a:r>
              <a:rPr lang="en-US" sz="1600" b="1" i="0" u="none" strike="noStrike" cap="none" dirty="0" smtClean="0">
                <a:solidFill>
                  <a:srgbClr val="007FA3"/>
                </a:solidFill>
                <a:latin typeface="Arial"/>
                <a:ea typeface="Arial"/>
                <a:cs typeface="Arial"/>
                <a:sym typeface="Arial"/>
              </a:rPr>
              <a:t>2.1</a:t>
            </a:r>
            <a:r>
              <a:rPr lang="en-US" dirty="0" smtClean="0"/>
              <a:t> </a:t>
            </a:r>
            <a:r>
              <a:rPr lang="en-US" dirty="0"/>
              <a:t>To understand the use of extracted datasets in business intelligence (BI) systems</a:t>
            </a:r>
            <a:endParaRPr lang="en-US" sz="1600" b="0" i="0" u="none" strike="noStrike" cap="none" dirty="0">
              <a:solidFill>
                <a:schemeClr val="dk1"/>
              </a:solidFill>
              <a:latin typeface="Arial"/>
              <a:ea typeface="Arial"/>
              <a:cs typeface="Arial"/>
              <a:sym typeface="Arial"/>
            </a:endParaRPr>
          </a:p>
          <a:p>
            <a:r>
              <a:rPr lang="en-US" sz="1600" b="1" i="0" u="none" strike="noStrike" cap="none" dirty="0" smtClean="0">
                <a:solidFill>
                  <a:srgbClr val="007FA3"/>
                </a:solidFill>
                <a:latin typeface="Arial"/>
                <a:ea typeface="Arial"/>
                <a:cs typeface="Arial"/>
                <a:sym typeface="Arial"/>
              </a:rPr>
              <a:t>2.2</a:t>
            </a:r>
            <a:r>
              <a:rPr lang="en-US" sz="1600" b="1" i="0" u="none" strike="noStrike" cap="none" dirty="0" smtClean="0">
                <a:solidFill>
                  <a:schemeClr val="accent1"/>
                </a:solidFill>
                <a:latin typeface="Arial"/>
                <a:ea typeface="Arial"/>
                <a:cs typeface="Arial"/>
                <a:sym typeface="Arial"/>
              </a:rPr>
              <a:t> </a:t>
            </a:r>
            <a:r>
              <a:rPr lang="en-US" dirty="0"/>
              <a:t>To understand the use of ad-hoc queries in business intelligence (BI) systems</a:t>
            </a:r>
            <a:endParaRPr lang="en-US" sz="1600" b="0" i="0" u="none" strike="noStrike" cap="none" dirty="0">
              <a:solidFill>
                <a:schemeClr val="dk1"/>
              </a:solidFill>
              <a:latin typeface="Arial"/>
              <a:ea typeface="Arial"/>
              <a:cs typeface="Arial"/>
              <a:sym typeface="Arial"/>
            </a:endParaRPr>
          </a:p>
          <a:p>
            <a:r>
              <a:rPr lang="en-US" sz="1600" b="1" i="0" u="none" strike="noStrike" cap="none" dirty="0" smtClean="0">
                <a:solidFill>
                  <a:srgbClr val="007FA3"/>
                </a:solidFill>
                <a:latin typeface="Arial"/>
                <a:ea typeface="Arial"/>
                <a:cs typeface="Arial"/>
                <a:sym typeface="Arial"/>
              </a:rPr>
              <a:t>2.3</a:t>
            </a:r>
            <a:r>
              <a:rPr lang="en-US" dirty="0" smtClean="0"/>
              <a:t> </a:t>
            </a:r>
            <a:r>
              <a:rPr lang="en-US" dirty="0"/>
              <a:t>To understand the history and significance of Structured Query Language (SQL)</a:t>
            </a:r>
          </a:p>
          <a:p>
            <a:r>
              <a:rPr lang="en-US" sz="1600" b="1" i="0" u="none" strike="noStrike" cap="none" dirty="0" smtClean="0">
                <a:solidFill>
                  <a:srgbClr val="007FA3"/>
                </a:solidFill>
                <a:latin typeface="Arial"/>
                <a:ea typeface="Arial"/>
                <a:cs typeface="Arial"/>
                <a:sym typeface="Arial"/>
              </a:rPr>
              <a:t>2.4</a:t>
            </a:r>
            <a:r>
              <a:rPr lang="en-US" sz="1600" b="1" i="0" u="none" strike="noStrike" cap="none" dirty="0" smtClean="0">
                <a:solidFill>
                  <a:schemeClr val="accent1"/>
                </a:solidFill>
                <a:latin typeface="Arial"/>
                <a:ea typeface="Arial"/>
                <a:cs typeface="Arial"/>
                <a:sym typeface="Arial"/>
              </a:rPr>
              <a:t> </a:t>
            </a:r>
            <a:r>
              <a:rPr lang="en-US" dirty="0"/>
              <a:t>To understand the SQL SELECT/FROM/WHERE framework as the basis for database queries</a:t>
            </a:r>
            <a:endParaRPr lang="en-US" sz="1600" b="0" i="0" u="none" strike="noStrike" cap="none" dirty="0">
              <a:solidFill>
                <a:schemeClr val="dk1"/>
              </a:solidFill>
              <a:latin typeface="Arial"/>
              <a:ea typeface="Arial"/>
              <a:cs typeface="Arial"/>
              <a:sym typeface="Arial"/>
            </a:endParaRPr>
          </a:p>
          <a:p>
            <a:r>
              <a:rPr lang="en-US" sz="1600" b="1" i="0" u="none" strike="noStrike" cap="none" dirty="0" smtClean="0">
                <a:solidFill>
                  <a:srgbClr val="007FA3"/>
                </a:solidFill>
                <a:latin typeface="Arial"/>
                <a:ea typeface="Arial"/>
                <a:cs typeface="Arial"/>
                <a:sym typeface="Arial"/>
              </a:rPr>
              <a:t>2.5</a:t>
            </a:r>
            <a:r>
              <a:rPr lang="en-US" dirty="0" smtClean="0"/>
              <a:t> </a:t>
            </a:r>
            <a:r>
              <a:rPr lang="en-US" dirty="0"/>
              <a:t>To create SQL queries to retrieve data from a single table</a:t>
            </a:r>
            <a:endParaRPr lang="en-US" sz="1600" b="0" i="0" u="none" strike="noStrike" cap="none" dirty="0">
              <a:solidFill>
                <a:schemeClr val="dk1"/>
              </a:solidFill>
              <a:latin typeface="Arial"/>
              <a:ea typeface="Arial"/>
              <a:cs typeface="Arial"/>
              <a:sym typeface="Arial"/>
            </a:endParaRPr>
          </a:p>
          <a:p>
            <a:r>
              <a:rPr lang="en-US" b="1" dirty="0" smtClean="0">
                <a:solidFill>
                  <a:srgbClr val="007FA3"/>
                </a:solidFill>
              </a:rPr>
              <a:t>2.6</a:t>
            </a:r>
            <a:r>
              <a:rPr lang="en-US" dirty="0" smtClean="0"/>
              <a:t> </a:t>
            </a:r>
            <a:r>
              <a:rPr lang="en-US" dirty="0"/>
              <a:t>To create SQL queries that use the SQL SELECT, FROM, WHERE, ORDER BY, GROUP BY, and HAVING clauses</a:t>
            </a:r>
          </a:p>
          <a:p>
            <a:r>
              <a:rPr lang="en-US" b="1" dirty="0" smtClean="0">
                <a:solidFill>
                  <a:srgbClr val="007FA3"/>
                </a:solidFill>
              </a:rPr>
              <a:t>2.7</a:t>
            </a:r>
            <a:r>
              <a:rPr lang="en-US" b="1" dirty="0" smtClean="0">
                <a:solidFill>
                  <a:schemeClr val="accent1"/>
                </a:solidFill>
              </a:rPr>
              <a:t> </a:t>
            </a:r>
            <a:r>
              <a:rPr lang="en-US" dirty="0"/>
              <a:t>To create SQL queries that use the SQL DISTINCT, TOP, and TOP PERCENT keywords</a:t>
            </a:r>
          </a:p>
          <a:p>
            <a:r>
              <a:rPr lang="en-US" b="1" dirty="0" smtClean="0">
                <a:solidFill>
                  <a:srgbClr val="007FA3"/>
                </a:solidFill>
              </a:rPr>
              <a:t>2.8</a:t>
            </a:r>
            <a:r>
              <a:rPr lang="en-US" dirty="0" smtClean="0"/>
              <a:t> </a:t>
            </a:r>
            <a:r>
              <a:rPr lang="en-US" dirty="0"/>
              <a:t>To create SQL queries that use the SQL comparison operators, including BETWEEN, LIKE, IN, and IS NULL</a:t>
            </a:r>
          </a:p>
          <a:p>
            <a:pPr marL="118871" marR="0" lvl="0" indent="-118871" algn="l" rtl="0">
              <a:spcBef>
                <a:spcPts val="1500"/>
              </a:spcBef>
              <a:buClr>
                <a:schemeClr val="lt1"/>
              </a:buClr>
              <a:buSzPct val="25000"/>
              <a:buFont typeface="Arial"/>
              <a:buChar char="•"/>
            </a:pPr>
            <a:endParaRPr lang="en-US" sz="1600" b="0" i="0" u="none" strike="noStrike" cap="non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(3 of 5)</a:t>
            </a:r>
            <a:r>
              <a:rPr lang="en-US" sz="3000" dirty="0"/>
              <a:t/>
            </a:r>
            <a:br>
              <a:rPr lang="en-US" sz="3000" dirty="0"/>
            </a:br>
            <a:r>
              <a:rPr lang="en-US" sz="2600" dirty="0"/>
              <a:t>The Logic of Subqueries III</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indent="0">
              <a:buNone/>
            </a:pPr>
            <a:r>
              <a:rPr lang="en-US" sz="2000" dirty="0">
                <a:solidFill>
                  <a:srgbClr val="000000"/>
                </a:solidFill>
                <a:latin typeface="MentorStd-Light"/>
              </a:rPr>
              <a:t>We can combine these two as shown in SQL-Query-02-55. The second query, which is enclosed in parentheses, is </a:t>
            </a:r>
            <a:r>
              <a:rPr lang="en-US" sz="2000" dirty="0" smtClean="0">
                <a:solidFill>
                  <a:srgbClr val="000000"/>
                </a:solidFill>
                <a:latin typeface="MentorStd-Light"/>
              </a:rPr>
              <a:t>called </a:t>
            </a:r>
            <a:r>
              <a:rPr lang="en-US" sz="2000" dirty="0">
                <a:solidFill>
                  <a:srgbClr val="000000"/>
                </a:solidFill>
                <a:latin typeface="MentorStd-Light"/>
              </a:rPr>
              <a:t>an </a:t>
            </a:r>
            <a:r>
              <a:rPr lang="en-US" sz="2000" b="1" dirty="0">
                <a:solidFill>
                  <a:schemeClr val="tx2"/>
                </a:solidFill>
                <a:latin typeface="MentorStd-Light"/>
              </a:rPr>
              <a:t>SQL subquery</a:t>
            </a:r>
            <a:r>
              <a:rPr lang="en-US" sz="2000" dirty="0">
                <a:solidFill>
                  <a:srgbClr val="000000"/>
                </a:solidFill>
                <a:latin typeface="MentorStd-Light"/>
              </a:rPr>
              <a:t>. Note how the subquery returns a set of values for use by the </a:t>
            </a:r>
            <a:r>
              <a:rPr lang="en-US" sz="2000" b="1" dirty="0">
                <a:solidFill>
                  <a:schemeClr val="tx2"/>
                </a:solidFill>
                <a:latin typeface="MentorStd-Light"/>
              </a:rPr>
              <a:t>top level query</a:t>
            </a:r>
            <a:r>
              <a:rPr lang="en-US" sz="2000" dirty="0">
                <a:solidFill>
                  <a:srgbClr val="000000"/>
                </a:solidFill>
                <a:latin typeface="MentorStd-Light"/>
              </a:rPr>
              <a:t>, and note the use of the </a:t>
            </a:r>
            <a:r>
              <a:rPr lang="en-US" sz="2000" b="1" dirty="0">
                <a:solidFill>
                  <a:schemeClr val="tx2"/>
                </a:solidFill>
                <a:latin typeface="MentorStd-Light"/>
              </a:rPr>
              <a:t>SQL IN keyword</a:t>
            </a:r>
            <a:r>
              <a:rPr lang="en-US" sz="2000" dirty="0">
                <a:solidFill>
                  <a:srgbClr val="000000"/>
                </a:solidFill>
                <a:latin typeface="MentorStd-Light"/>
              </a:rPr>
              <a:t>.</a:t>
            </a:r>
          </a:p>
          <a:p>
            <a:pPr marL="219456" lvl="1" indent="0">
              <a:spcBef>
                <a:spcPts val="500"/>
              </a:spcBef>
              <a:buNone/>
            </a:pPr>
            <a:endParaRPr lang="en-US" b="1" dirty="0">
              <a:solidFill>
                <a:srgbClr val="00ABBD"/>
              </a:solidFill>
              <a:latin typeface="Courier New" panose="02070309020205020404" pitchFamily="49" charset="0"/>
            </a:endParaRPr>
          </a:p>
          <a:p>
            <a:pPr marL="588518" lvl="1" indent="0">
              <a:spcBef>
                <a:spcPts val="500"/>
              </a:spcBef>
              <a:buNone/>
            </a:pPr>
            <a:r>
              <a:rPr lang="en-US" b="1" dirty="0">
                <a:solidFill>
                  <a:srgbClr val="00ABBD"/>
                </a:solidFill>
                <a:latin typeface="Courier New" panose="02070309020205020404" pitchFamily="49" charset="0"/>
              </a:rPr>
              <a:t>/* *** SQL-Query-CH02-55 *** */</a:t>
            </a:r>
          </a:p>
          <a:p>
            <a:pPr marL="101600" marR="22690" indent="0">
              <a:spcBef>
                <a:spcPts val="500"/>
              </a:spcBef>
              <a:buNone/>
            </a:pPr>
            <a:r>
              <a:rPr lang="en-US" b="1" dirty="0">
                <a:solidFill>
                  <a:srgbClr val="00ABBD"/>
                </a:solidFill>
                <a:latin typeface="Courier New" panose="02070309020205020404" pitchFamily="49" charset="0"/>
              </a:rPr>
              <a:t>	SELECT  SUM(ExtendedPrice) AS WaterSportsRevenue </a:t>
            </a:r>
          </a:p>
          <a:p>
            <a:pPr marL="101600" marR="22690" indent="0">
              <a:spcBef>
                <a:spcPts val="500"/>
              </a:spcBef>
              <a:buNone/>
            </a:pPr>
            <a:r>
              <a:rPr lang="en-US" b="1" dirty="0">
                <a:solidFill>
                  <a:srgbClr val="00ABBD"/>
                </a:solidFill>
                <a:latin typeface="Courier New" panose="02070309020205020404" pitchFamily="49" charset="0"/>
              </a:rPr>
              <a:t>	FROM    ORDER_ITEM</a:t>
            </a:r>
          </a:p>
          <a:p>
            <a:pPr marL="71882" marR="51110" indent="0">
              <a:spcBef>
                <a:spcPts val="500"/>
              </a:spcBef>
              <a:buNone/>
            </a:pPr>
            <a:r>
              <a:rPr lang="en-US" b="1" dirty="0">
                <a:solidFill>
                  <a:srgbClr val="00ABBD"/>
                </a:solidFill>
                <a:latin typeface="Courier New" panose="02070309020205020404" pitchFamily="49" charset="0"/>
              </a:rPr>
              <a:t>	WHERE   SKU IN </a:t>
            </a:r>
          </a:p>
          <a:p>
            <a:pPr marL="71882" marR="51110" indent="0">
              <a:spcBef>
                <a:spcPts val="500"/>
              </a:spcBef>
              <a:buNone/>
            </a:pPr>
            <a:r>
              <a:rPr lang="en-US" b="1" dirty="0">
                <a:solidFill>
                  <a:srgbClr val="00ABBD"/>
                </a:solidFill>
                <a:latin typeface="Courier New" panose="02070309020205020404" pitchFamily="49" charset="0"/>
              </a:rPr>
              <a:t>		(SELECT	  SKU</a:t>
            </a:r>
          </a:p>
          <a:p>
            <a:pPr marL="71882" marR="51110" indent="0">
              <a:spcBef>
                <a:spcPts val="500"/>
              </a:spcBef>
              <a:buNone/>
            </a:pPr>
            <a:r>
              <a:rPr lang="en-US" b="1" dirty="0">
                <a:solidFill>
                  <a:srgbClr val="00ABBD"/>
                </a:solidFill>
                <a:latin typeface="Courier New" panose="02070309020205020404" pitchFamily="49" charset="0"/>
              </a:rPr>
              <a:t>		 FROM 	  SKU_DATA</a:t>
            </a:r>
          </a:p>
          <a:p>
            <a:pPr marL="1473200" lvl="3" indent="0">
              <a:spcBef>
                <a:spcPts val="500"/>
              </a:spcBef>
              <a:buNone/>
            </a:pPr>
            <a:r>
              <a:rPr lang="en-US" b="1" dirty="0">
                <a:solidFill>
                  <a:srgbClr val="00ABBD"/>
                </a:solidFill>
                <a:latin typeface="Courier New" panose="02070309020205020404" pitchFamily="49" charset="0"/>
              </a:rPr>
              <a:t>    WHERE	  Department = 'Water Sports');</a:t>
            </a:r>
          </a:p>
          <a:p>
            <a:endParaRPr lang="en-US" dirty="0"/>
          </a:p>
        </p:txBody>
      </p:sp>
      <p:pic>
        <p:nvPicPr>
          <p:cNvPr id="6" name="Picture 5">
            <a:extLst>
              <a:ext uri="{FF2B5EF4-FFF2-40B4-BE49-F238E27FC236}">
                <a16:creationId xmlns:a16="http://schemas.microsoft.com/office/drawing/2014/main" id="{DA7BFFB1-CD2D-4ED9-AC94-3B99D939E35B}"/>
              </a:ext>
            </a:extLst>
          </p:cNvPr>
          <p:cNvPicPr>
            <a:picLocks noChangeAspect="1"/>
          </p:cNvPicPr>
          <p:nvPr/>
        </p:nvPicPr>
        <p:blipFill>
          <a:blip r:embed="rId2"/>
          <a:stretch>
            <a:fillRect/>
          </a:stretch>
        </p:blipFill>
        <p:spPr>
          <a:xfrm>
            <a:off x="3204943" y="5432604"/>
            <a:ext cx="2734113" cy="693559"/>
          </a:xfrm>
          <a:prstGeom prst="rect">
            <a:avLst/>
          </a:prstGeom>
        </p:spPr>
      </p:pic>
    </p:spTree>
    <p:extLst>
      <p:ext uri="{BB962C8B-B14F-4D97-AF65-F5344CB8AC3E}">
        <p14:creationId xmlns:p14="http://schemas.microsoft.com/office/powerpoint/2010/main" val="73285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(4 of 5)</a:t>
            </a:r>
            <a:r>
              <a:rPr lang="en-US" sz="3000" dirty="0"/>
              <a:t/>
            </a:r>
            <a:br>
              <a:rPr lang="en-US" sz="3000" dirty="0"/>
            </a:br>
            <a:r>
              <a:rPr lang="en-US" sz="2600" dirty="0"/>
              <a:t>The Logic of Subqueries IV</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342900" indent="-342900">
              <a:buFont typeface="Arial" panose="020B0604020202020204" pitchFamily="34" charset="0"/>
              <a:buChar char="•"/>
            </a:pPr>
            <a:r>
              <a:rPr lang="en-US" sz="2200" dirty="0">
                <a:solidFill>
                  <a:srgbClr val="000000"/>
                </a:solidFill>
                <a:latin typeface="MentorStd-Light"/>
              </a:rPr>
              <a:t>An </a:t>
            </a:r>
            <a:r>
              <a:rPr lang="en-US" sz="2200" b="1" dirty="0">
                <a:solidFill>
                  <a:schemeClr val="tx2"/>
                </a:solidFill>
                <a:latin typeface="MentorStd-Light"/>
              </a:rPr>
              <a:t>SQL subquery</a:t>
            </a:r>
            <a:r>
              <a:rPr lang="en-US" sz="2200" dirty="0">
                <a:solidFill>
                  <a:schemeClr val="tx2"/>
                </a:solidFill>
                <a:latin typeface="MentorStd-Light"/>
              </a:rPr>
              <a:t> </a:t>
            </a:r>
            <a:r>
              <a:rPr lang="en-US" sz="2200" dirty="0">
                <a:solidFill>
                  <a:srgbClr val="000000"/>
                </a:solidFill>
                <a:latin typeface="MentorStd-Light"/>
              </a:rPr>
              <a:t>is often described as:</a:t>
            </a:r>
          </a:p>
          <a:p>
            <a:pPr marL="800100" lvl="1" indent="-342900">
              <a:buFont typeface="Arial" panose="020B0604020202020204" pitchFamily="34" charset="0"/>
              <a:buChar char="•"/>
            </a:pPr>
            <a:r>
              <a:rPr lang="en-US" sz="2200" dirty="0" smtClean="0">
                <a:solidFill>
                  <a:srgbClr val="000000"/>
                </a:solidFill>
                <a:latin typeface="MentorStd-Light"/>
              </a:rPr>
              <a:t>A </a:t>
            </a:r>
            <a:r>
              <a:rPr lang="en-US" sz="2200" dirty="0">
                <a:solidFill>
                  <a:srgbClr val="000000"/>
                </a:solidFill>
                <a:latin typeface="MentorStd-Light"/>
              </a:rPr>
              <a:t>nested query</a:t>
            </a:r>
          </a:p>
          <a:p>
            <a:pPr marL="800100" lvl="1" indent="-342900">
              <a:buFont typeface="Arial" panose="020B0604020202020204" pitchFamily="34" charset="0"/>
              <a:buChar char="•"/>
            </a:pPr>
            <a:r>
              <a:rPr lang="en-US" sz="2200" dirty="0">
                <a:solidFill>
                  <a:srgbClr val="000000"/>
                </a:solidFill>
                <a:latin typeface="MentorStd-Light"/>
              </a:rPr>
              <a:t>A query within a query</a:t>
            </a:r>
          </a:p>
          <a:p>
            <a:pPr marL="342900" indent="-342900">
              <a:buFont typeface="Arial" panose="020B0604020202020204" pitchFamily="34" charset="0"/>
              <a:buChar char="•"/>
            </a:pPr>
            <a:r>
              <a:rPr lang="en-US" sz="2200" dirty="0">
                <a:solidFill>
                  <a:srgbClr val="000000"/>
                </a:solidFill>
                <a:latin typeface="MentorStd-Light"/>
              </a:rPr>
              <a:t>Note that SQL queries using subqueries are still effectively </a:t>
            </a:r>
            <a:r>
              <a:rPr lang="en-US" sz="2200" i="1" dirty="0">
                <a:solidFill>
                  <a:srgbClr val="000000"/>
                </a:solidFill>
                <a:latin typeface="MentorStd-Light"/>
              </a:rPr>
              <a:t>single table queries</a:t>
            </a:r>
            <a:r>
              <a:rPr lang="en-US" sz="2200" dirty="0">
                <a:solidFill>
                  <a:srgbClr val="000000"/>
                </a:solidFill>
                <a:latin typeface="MentorStd-Light"/>
              </a:rPr>
              <a:t> in the sense that only the </a:t>
            </a:r>
            <a:r>
              <a:rPr lang="en-US" sz="2200" b="1" i="1" dirty="0">
                <a:solidFill>
                  <a:schemeClr val="tx2"/>
                </a:solidFill>
                <a:latin typeface="MentorStd-Light"/>
              </a:rPr>
              <a:t>columns of the top level query can be displayed in the query results</a:t>
            </a:r>
            <a:r>
              <a:rPr lang="en-US" sz="2200" dirty="0">
                <a:solidFill>
                  <a:srgbClr val="000000"/>
                </a:solidFill>
                <a:latin typeface="MentorStd-Light"/>
              </a:rPr>
              <a:t>!</a:t>
            </a:r>
          </a:p>
          <a:p>
            <a:pPr marL="342900" indent="-342900">
              <a:buFont typeface="Arial" panose="020B0604020202020204" pitchFamily="34" charset="0"/>
              <a:buChar char="•"/>
            </a:pPr>
            <a:r>
              <a:rPr lang="en-US" sz="2200" dirty="0">
                <a:solidFill>
                  <a:srgbClr val="000000"/>
                </a:solidFill>
                <a:latin typeface="MentorStd-Light"/>
              </a:rPr>
              <a:t>Multiple subqueries can be used to process three or even more tables.</a:t>
            </a:r>
          </a:p>
          <a:p>
            <a:pPr marL="342900" indent="-342900">
              <a:buFont typeface="Arial" panose="020B0604020202020204" pitchFamily="34" charset="0"/>
              <a:buChar char="•"/>
            </a:pPr>
            <a:r>
              <a:rPr lang="en-US" sz="2200" dirty="0">
                <a:solidFill>
                  <a:srgbClr val="000000"/>
                </a:solidFill>
                <a:latin typeface="MentorStd-Light"/>
              </a:rPr>
              <a:t>All parts if the SQL SELECT statement syntax can be applied to the table displaying the results of an SQL query using subqueries.</a:t>
            </a:r>
          </a:p>
          <a:p>
            <a:endParaRPr lang="en-US" dirty="0"/>
          </a:p>
        </p:txBody>
      </p:sp>
    </p:spTree>
    <p:extLst>
      <p:ext uri="{BB962C8B-B14F-4D97-AF65-F5344CB8AC3E}">
        <p14:creationId xmlns:p14="http://schemas.microsoft.com/office/powerpoint/2010/main" val="216158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AAE0-A1CB-481E-8785-0C8D296F8BBE}"/>
              </a:ext>
            </a:extLst>
          </p:cNvPr>
          <p:cNvSpPr>
            <a:spLocks noGrp="1"/>
          </p:cNvSpPr>
          <p:nvPr>
            <p:ph type="title"/>
          </p:nvPr>
        </p:nvSpPr>
        <p:spPr/>
        <p:txBody>
          <a:bodyPr/>
          <a:lstStyle/>
          <a:p>
            <a:r>
              <a:rPr lang="en-US" sz="2600" dirty="0"/>
              <a:t>Querying Multiple Tables with SQL Subqueries (5 of 5)</a:t>
            </a:r>
            <a:r>
              <a:rPr lang="en-US" sz="3000" dirty="0"/>
              <a:t/>
            </a:r>
            <a:br>
              <a:rPr lang="en-US" sz="3000" dirty="0"/>
            </a:br>
            <a:r>
              <a:rPr lang="en-US" sz="2600" dirty="0"/>
              <a:t>The Logic of Subqueries V</a:t>
            </a:r>
            <a:endParaRPr lang="en-US" sz="2800" dirty="0"/>
          </a:p>
        </p:txBody>
      </p:sp>
      <p:sp>
        <p:nvSpPr>
          <p:cNvPr id="3" name="Text Placeholder 2">
            <a:extLst>
              <a:ext uri="{FF2B5EF4-FFF2-40B4-BE49-F238E27FC236}">
                <a16:creationId xmlns:a16="http://schemas.microsoft.com/office/drawing/2014/main" id="{F2A2C0AE-B342-4590-9055-96B6FAF5EB3F}"/>
              </a:ext>
            </a:extLst>
          </p:cNvPr>
          <p:cNvSpPr>
            <a:spLocks noGrp="1"/>
          </p:cNvSpPr>
          <p:nvPr>
            <p:ph type="body" idx="1"/>
          </p:nvPr>
        </p:nvSpPr>
        <p:spPr/>
        <p:txBody>
          <a:bodyPr/>
          <a:lstStyle/>
          <a:p>
            <a:pPr marL="101600" marR="29040" indent="0">
              <a:spcBef>
                <a:spcPts val="500"/>
              </a:spcBef>
              <a:buNone/>
            </a:pPr>
            <a:r>
              <a:rPr lang="en-US" b="1" dirty="0">
                <a:solidFill>
                  <a:srgbClr val="00ABBD"/>
                </a:solidFill>
                <a:latin typeface="Courier New" panose="02070309020205020404" pitchFamily="49" charset="0"/>
              </a:rPr>
              <a:t>	/* *** SQL-Query-CH02-56 *** */ </a:t>
            </a:r>
          </a:p>
          <a:p>
            <a:pPr marL="101600" marR="29040" indent="0">
              <a:spcBef>
                <a:spcPts val="500"/>
              </a:spcBef>
              <a:buNone/>
            </a:pPr>
            <a:r>
              <a:rPr lang="en-US" b="1" dirty="0">
                <a:solidFill>
                  <a:srgbClr val="00ABBD"/>
                </a:solidFill>
                <a:latin typeface="Courier New" panose="02070309020205020404" pitchFamily="49" charset="0"/>
              </a:rPr>
              <a:t>	SELECT	DISTINCT Buyer, Department </a:t>
            </a:r>
          </a:p>
          <a:p>
            <a:pPr marL="101600" marR="29040" indent="0">
              <a:spcBef>
                <a:spcPts val="500"/>
              </a:spcBef>
              <a:buNone/>
            </a:pPr>
            <a:r>
              <a:rPr lang="en-US" b="1" dirty="0">
                <a:solidFill>
                  <a:srgbClr val="00ABBD"/>
                </a:solidFill>
                <a:latin typeface="Courier New" panose="02070309020205020404" pitchFamily="49" charset="0"/>
              </a:rPr>
              <a:t>	FROM	SKU_DATA</a:t>
            </a:r>
          </a:p>
          <a:p>
            <a:pPr marL="101600" marR="29040" indent="0">
              <a:spcBef>
                <a:spcPts val="500"/>
              </a:spcBef>
              <a:buNone/>
            </a:pPr>
            <a:r>
              <a:rPr lang="en-US" b="1" dirty="0">
                <a:solidFill>
                  <a:srgbClr val="00ABBD"/>
                </a:solidFill>
                <a:latin typeface="Courier New" panose="02070309020205020404" pitchFamily="49" charset="0"/>
              </a:rPr>
              <a:t>	WHERE	SKU IN </a:t>
            </a:r>
          </a:p>
          <a:p>
            <a:pPr marL="101600" marR="29040" indent="0">
              <a:spcBef>
                <a:spcPts val="500"/>
              </a:spcBef>
              <a:buNone/>
            </a:pPr>
            <a:r>
              <a:rPr lang="en-US" b="1" dirty="0">
                <a:solidFill>
                  <a:srgbClr val="00ABBD"/>
                </a:solidFill>
                <a:latin typeface="Courier New" panose="02070309020205020404" pitchFamily="49" charset="0"/>
              </a:rPr>
              <a:t>		(SELECT SKU</a:t>
            </a:r>
          </a:p>
          <a:p>
            <a:pPr marL="101600" marR="29040" indent="0">
              <a:spcBef>
                <a:spcPts val="500"/>
              </a:spcBef>
              <a:buNone/>
            </a:pPr>
            <a:r>
              <a:rPr lang="en-US" b="1" dirty="0">
                <a:solidFill>
                  <a:srgbClr val="00ABBD"/>
                </a:solidFill>
                <a:latin typeface="Courier New" panose="02070309020205020404" pitchFamily="49" charset="0"/>
              </a:rPr>
              <a:t>		 FROM   ORDER_ITEM</a:t>
            </a:r>
          </a:p>
          <a:p>
            <a:pPr marL="558800" lvl="1" indent="0">
              <a:spcBef>
                <a:spcPts val="500"/>
              </a:spcBef>
              <a:buNone/>
            </a:pPr>
            <a:r>
              <a:rPr lang="en-US" b="1" dirty="0">
                <a:solidFill>
                  <a:srgbClr val="00ABBD"/>
                </a:solidFill>
                <a:latin typeface="Courier New" panose="02070309020205020404" pitchFamily="49" charset="0"/>
              </a:rPr>
              <a:t>		 WHERE  OrderNumber IN</a:t>
            </a:r>
          </a:p>
          <a:p>
            <a:pPr marL="1016000" lvl="2" indent="0">
              <a:spcBef>
                <a:spcPts val="500"/>
              </a:spcBef>
              <a:buNone/>
            </a:pPr>
            <a:r>
              <a:rPr lang="en-US" b="1" dirty="0">
                <a:solidFill>
                  <a:srgbClr val="00ABBD"/>
                </a:solidFill>
                <a:latin typeface="Courier New" panose="02070309020205020404" pitchFamily="49" charset="0"/>
              </a:rPr>
              <a:t>		(SELECT	  OrderNumber</a:t>
            </a:r>
          </a:p>
          <a:p>
            <a:pPr marL="1473200" lvl="3" indent="0">
              <a:spcBef>
                <a:spcPts val="500"/>
              </a:spcBef>
              <a:buNone/>
            </a:pPr>
            <a:r>
              <a:rPr lang="en-US" b="1" dirty="0">
                <a:solidFill>
                  <a:srgbClr val="00ABBD"/>
                </a:solidFill>
                <a:latin typeface="Courier New" panose="02070309020205020404" pitchFamily="49" charset="0"/>
              </a:rPr>
              <a:t>		 FROM	  RETAIL_ORDER</a:t>
            </a:r>
          </a:p>
          <a:p>
            <a:pPr marL="1930400" marR="11610" lvl="4" indent="0">
              <a:spcBef>
                <a:spcPts val="500"/>
              </a:spcBef>
              <a:buNone/>
            </a:pPr>
            <a:r>
              <a:rPr lang="en-US" b="1" dirty="0">
                <a:solidFill>
                  <a:srgbClr val="00ABBD"/>
                </a:solidFill>
                <a:latin typeface="Courier New" panose="02070309020205020404" pitchFamily="49" charset="0"/>
              </a:rPr>
              <a:t>	 WHERE	  OrderMonth = 'January’ </a:t>
            </a:r>
          </a:p>
          <a:p>
            <a:pPr marL="1930400" marR="11610" lvl="4" indent="0">
              <a:spcBef>
                <a:spcPts val="500"/>
              </a:spcBef>
              <a:buNone/>
            </a:pPr>
            <a:r>
              <a:rPr lang="en-US" b="1" dirty="0">
                <a:solidFill>
                  <a:srgbClr val="00ABBD"/>
                </a:solidFill>
                <a:latin typeface="Courier New" panose="02070309020205020404" pitchFamily="49" charset="0"/>
              </a:rPr>
              <a:t>	   AND	  OrderYear = 2018));</a:t>
            </a:r>
          </a:p>
          <a:p>
            <a:pPr marL="101600" indent="0">
              <a:buNone/>
            </a:pPr>
            <a:endParaRPr lang="en-US" dirty="0"/>
          </a:p>
        </p:txBody>
      </p:sp>
      <p:pic>
        <p:nvPicPr>
          <p:cNvPr id="6" name="Picture 5">
            <a:extLst>
              <a:ext uri="{FF2B5EF4-FFF2-40B4-BE49-F238E27FC236}">
                <a16:creationId xmlns:a16="http://schemas.microsoft.com/office/drawing/2014/main" id="{9A1802A9-75A7-48A0-8DD6-A47D86E6C53C}"/>
              </a:ext>
            </a:extLst>
          </p:cNvPr>
          <p:cNvPicPr>
            <a:picLocks noChangeAspect="1"/>
          </p:cNvPicPr>
          <p:nvPr/>
        </p:nvPicPr>
        <p:blipFill>
          <a:blip r:embed="rId2"/>
          <a:stretch>
            <a:fillRect/>
          </a:stretch>
        </p:blipFill>
        <p:spPr>
          <a:xfrm>
            <a:off x="3287546" y="5257800"/>
            <a:ext cx="2730006" cy="804257"/>
          </a:xfrm>
          <a:prstGeom prst="rect">
            <a:avLst/>
          </a:prstGeom>
        </p:spPr>
      </p:pic>
    </p:spTree>
    <p:extLst>
      <p:ext uri="{BB962C8B-B14F-4D97-AF65-F5344CB8AC3E}">
        <p14:creationId xmlns:p14="http://schemas.microsoft.com/office/powerpoint/2010/main" val="333720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(1 of 10)</a:t>
            </a:r>
            <a:r>
              <a:rPr lang="en-US" sz="3000" dirty="0"/>
              <a:t/>
            </a:r>
            <a:br>
              <a:rPr lang="en-US" sz="3000" dirty="0"/>
            </a:br>
            <a:r>
              <a:rPr lang="en-US" sz="2600" dirty="0"/>
              <a:t>The Logic of Joins</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In an </a:t>
            </a:r>
            <a:r>
              <a:rPr lang="en-US" sz="2400" b="1" kern="1200" dirty="0">
                <a:solidFill>
                  <a:schemeClr val="tx2"/>
                </a:solidFill>
                <a:latin typeface="MentorStd-Light"/>
                <a:ea typeface="+mn-ea"/>
                <a:cs typeface="+mn-cs"/>
              </a:rPr>
              <a:t>SQL join operation</a:t>
            </a:r>
            <a:r>
              <a:rPr lang="en-US" sz="2400" kern="1200" dirty="0">
                <a:solidFill>
                  <a:srgbClr val="000000"/>
                </a:solidFill>
                <a:latin typeface="MentorStd-Light"/>
                <a:ea typeface="+mn-ea"/>
                <a:cs typeface="+mn-cs"/>
              </a:rPr>
              <a:t>, the </a:t>
            </a:r>
            <a:r>
              <a:rPr lang="en-US" sz="2400" b="1" kern="1200" dirty="0">
                <a:solidFill>
                  <a:schemeClr val="tx2"/>
                </a:solidFill>
                <a:latin typeface="MentorStd-Light"/>
                <a:ea typeface="+mn-ea"/>
                <a:cs typeface="+mn-cs"/>
              </a:rPr>
              <a:t>SQL JOIN operator </a:t>
            </a:r>
            <a:r>
              <a:rPr lang="en-US" sz="2400" kern="1200" dirty="0">
                <a:solidFill>
                  <a:srgbClr val="000000"/>
                </a:solidFill>
                <a:latin typeface="MentorStd-Light"/>
                <a:ea typeface="+mn-ea"/>
                <a:cs typeface="+mn-cs"/>
              </a:rPr>
              <a:t>is used to combine parts or all of two or more tables.</a:t>
            </a:r>
          </a:p>
          <a:p>
            <a:pPr marL="800100" lvl="1" indent="-342900" fontAlgn="base">
              <a:spcBef>
                <a:spcPct val="0"/>
              </a:spcBef>
              <a:spcAft>
                <a:spcPct val="0"/>
              </a:spcAft>
              <a:buClrTx/>
              <a:buSzTx/>
              <a:buFont typeface="Arial" panose="020B0604020202020204" pitchFamily="34" charset="0"/>
              <a:buChar char="•"/>
            </a:pPr>
            <a:r>
              <a:rPr lang="en-US" sz="2400" b="1" kern="1200" dirty="0">
                <a:solidFill>
                  <a:schemeClr val="tx2"/>
                </a:solidFill>
                <a:latin typeface="MentorStd-Light"/>
                <a:ea typeface="+mn-ea"/>
                <a:cs typeface="+mn-cs"/>
              </a:rPr>
              <a:t>Explicit join </a:t>
            </a:r>
            <a:r>
              <a:rPr lang="en-US" sz="2400" kern="1200" dirty="0">
                <a:solidFill>
                  <a:srgbClr val="000000"/>
                </a:solidFill>
                <a:latin typeface="MentorStd-Light"/>
                <a:ea typeface="+mn-ea"/>
                <a:cs typeface="+mn-cs"/>
              </a:rPr>
              <a:t>─ the SQL JOIN operator is used as part of the SQL statement.</a:t>
            </a:r>
          </a:p>
          <a:p>
            <a:pPr marL="800100" lvl="1" indent="-342900" fontAlgn="base">
              <a:spcBef>
                <a:spcPct val="0"/>
              </a:spcBef>
              <a:spcAft>
                <a:spcPct val="0"/>
              </a:spcAft>
              <a:buClrTx/>
              <a:buSzTx/>
              <a:buFont typeface="Arial" panose="020B0604020202020204" pitchFamily="34" charset="0"/>
              <a:buChar char="•"/>
            </a:pPr>
            <a:r>
              <a:rPr lang="en-US" sz="2400" b="1" kern="1200" dirty="0">
                <a:solidFill>
                  <a:schemeClr val="tx2"/>
                </a:solidFill>
                <a:latin typeface="MentorStd-Light"/>
                <a:ea typeface="+mn-ea"/>
                <a:cs typeface="+mn-cs"/>
              </a:rPr>
              <a:t>Implicit join </a:t>
            </a:r>
            <a:r>
              <a:rPr lang="en-US" sz="2400" kern="1200" dirty="0">
                <a:solidFill>
                  <a:srgbClr val="000000"/>
                </a:solidFill>
                <a:latin typeface="MentorStd-Light"/>
                <a:ea typeface="+mn-ea"/>
                <a:cs typeface="+mn-cs"/>
              </a:rPr>
              <a:t>─ the SQL JOIN operator is </a:t>
            </a:r>
            <a:r>
              <a:rPr lang="en-US" sz="2400" b="1" i="1" kern="1200" dirty="0">
                <a:solidFill>
                  <a:schemeClr val="tx2"/>
                </a:solidFill>
                <a:latin typeface="MentorStd-Light"/>
                <a:ea typeface="+mn-ea"/>
                <a:cs typeface="+mn-cs"/>
              </a:rPr>
              <a:t>not</a:t>
            </a:r>
            <a:r>
              <a:rPr lang="en-US" sz="2400" kern="1200" dirty="0">
                <a:solidFill>
                  <a:srgbClr val="000000"/>
                </a:solidFill>
                <a:latin typeface="MentorStd-Light"/>
                <a:ea typeface="+mn-ea"/>
                <a:cs typeface="+mn-cs"/>
              </a:rPr>
              <a:t> used as part of the SQL statement.</a:t>
            </a:r>
          </a:p>
          <a:p>
            <a:endParaRPr lang="en-US" dirty="0"/>
          </a:p>
        </p:txBody>
      </p:sp>
    </p:spTree>
    <p:extLst>
      <p:ext uri="{BB962C8B-B14F-4D97-AF65-F5344CB8AC3E}">
        <p14:creationId xmlns:p14="http://schemas.microsoft.com/office/powerpoint/2010/main" val="428442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(2 of 10)</a:t>
            </a:r>
            <a:r>
              <a:rPr lang="en-US" sz="3000" dirty="0"/>
              <a:t/>
            </a:r>
            <a:br>
              <a:rPr lang="en-US" sz="3000" dirty="0"/>
            </a:br>
            <a:r>
              <a:rPr lang="en-US" sz="2600" dirty="0"/>
              <a:t>SQL CROSS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400" kern="1200" dirty="0" smtClean="0">
                <a:solidFill>
                  <a:srgbClr val="000000"/>
                </a:solidFill>
                <a:latin typeface="MentorStd-Light"/>
                <a:ea typeface="+mn-ea"/>
                <a:cs typeface="+mn-cs"/>
              </a:rPr>
              <a:t>An </a:t>
            </a:r>
            <a:r>
              <a:rPr lang="en-US" sz="2400" b="1" kern="1200" dirty="0" smtClean="0">
                <a:solidFill>
                  <a:schemeClr val="tx2"/>
                </a:solidFill>
                <a:latin typeface="MentorStd-Light"/>
                <a:ea typeface="+mn-ea"/>
                <a:cs typeface="+mn-cs"/>
              </a:rPr>
              <a:t>SQL </a:t>
            </a:r>
            <a:r>
              <a:rPr lang="en-US" sz="2400" b="1" kern="1200" dirty="0">
                <a:solidFill>
                  <a:schemeClr val="tx2"/>
                </a:solidFill>
                <a:latin typeface="MentorStd-Light"/>
                <a:ea typeface="+mn-ea"/>
                <a:cs typeface="+mn-cs"/>
              </a:rPr>
              <a:t>CROSS JOIN</a:t>
            </a:r>
            <a:r>
              <a:rPr lang="en-US" sz="2400" kern="1200" dirty="0">
                <a:solidFill>
                  <a:schemeClr val="tx2"/>
                </a:solidFill>
                <a:latin typeface="MentorStd-Light"/>
                <a:ea typeface="+mn-ea"/>
                <a:cs typeface="+mn-cs"/>
              </a:rPr>
              <a:t> </a:t>
            </a:r>
            <a:r>
              <a:rPr lang="en-US" sz="2400" kern="1200" dirty="0">
                <a:solidFill>
                  <a:srgbClr val="000000"/>
                </a:solidFill>
                <a:latin typeface="MentorStd-Light"/>
                <a:ea typeface="+mn-ea"/>
                <a:cs typeface="+mn-cs"/>
              </a:rPr>
              <a:t>combines each row in one table with every row in another table.</a:t>
            </a:r>
          </a:p>
          <a:p>
            <a:pPr marL="182880" indent="-342900" fontAlgn="base">
              <a:spcBef>
                <a:spcPct val="0"/>
              </a:spcBef>
              <a:spcAft>
                <a:spcPct val="0"/>
              </a:spcAft>
              <a:buClrTx/>
              <a:buSzTx/>
            </a:pPr>
            <a:endParaRPr lang="en-US" sz="2400" kern="1200" dirty="0">
              <a:solidFill>
                <a:srgbClr val="000000"/>
              </a:solidFill>
              <a:latin typeface="MentorStd-Light"/>
              <a:ea typeface="+mn-ea"/>
              <a:cs typeface="+mn-cs"/>
            </a:endParaRPr>
          </a:p>
          <a:p>
            <a:pPr marL="101600" indent="0">
              <a:spcBef>
                <a:spcPts val="500"/>
              </a:spcBef>
              <a:buNone/>
            </a:pPr>
            <a:r>
              <a:rPr lang="en-US" b="1" dirty="0">
                <a:solidFill>
                  <a:srgbClr val="00ABBD"/>
                </a:solidFill>
                <a:latin typeface="Courier New" panose="02070309020205020404" pitchFamily="49" charset="0"/>
              </a:rPr>
              <a:t>	/* *** SQL-Query-CH02-58 *** */</a:t>
            </a:r>
          </a:p>
          <a:p>
            <a:pPr marL="101600" indent="0">
              <a:spcBef>
                <a:spcPts val="500"/>
              </a:spcBef>
              <a:buNone/>
            </a:pPr>
            <a:r>
              <a:rPr lang="en-US" b="1" dirty="0">
                <a:solidFill>
                  <a:srgbClr val="00ABBD"/>
                </a:solidFill>
                <a:latin typeface="Courier New" panose="02070309020205020404" pitchFamily="49" charset="0"/>
              </a:rPr>
              <a:t>	SELECT	*</a:t>
            </a:r>
          </a:p>
          <a:p>
            <a:pPr marL="101600" indent="0">
              <a:spcBef>
                <a:spcPts val="500"/>
              </a:spcBef>
              <a:buNone/>
            </a:pPr>
            <a:r>
              <a:rPr lang="en-US" b="1" dirty="0">
                <a:solidFill>
                  <a:srgbClr val="00ABBD"/>
                </a:solidFill>
                <a:latin typeface="Courier New" panose="02070309020205020404" pitchFamily="49" charset="0"/>
              </a:rPr>
              <a:t>	FROM	RETAIL_ORDER, ORDER_ITEM;</a:t>
            </a:r>
          </a:p>
          <a:p>
            <a:pPr marL="101600" indent="0">
              <a:spcBef>
                <a:spcPts val="500"/>
              </a:spcBef>
              <a:buNone/>
            </a:pPr>
            <a:endParaRPr lang="en-US" b="1" dirty="0">
              <a:solidFill>
                <a:srgbClr val="00ABBD"/>
              </a:solidFill>
              <a:latin typeface="Courier New" panose="02070309020205020404" pitchFamily="49" charset="0"/>
            </a:endParaRP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This is known mathematically as a </a:t>
            </a:r>
            <a:r>
              <a:rPr lang="en-US" sz="2400" b="1" kern="1200" dirty="0">
                <a:solidFill>
                  <a:schemeClr val="tx2"/>
                </a:solidFill>
                <a:latin typeface="MentorStd-Light"/>
                <a:ea typeface="+mn-ea"/>
                <a:cs typeface="+mn-cs"/>
              </a:rPr>
              <a:t>Cartesian product</a:t>
            </a:r>
            <a:r>
              <a:rPr lang="en-US" sz="2400" kern="1200" dirty="0">
                <a:solidFill>
                  <a:schemeClr val="tx2"/>
                </a:solidFill>
                <a:latin typeface="MentorStd-Light"/>
                <a:ea typeface="+mn-ea"/>
                <a:cs typeface="+mn-cs"/>
              </a:rPr>
              <a:t> </a:t>
            </a:r>
            <a:r>
              <a:rPr lang="en-US" sz="2400" kern="1200" dirty="0">
                <a:solidFill>
                  <a:srgbClr val="000000"/>
                </a:solidFill>
                <a:latin typeface="MentorStd-Light"/>
                <a:ea typeface="+mn-ea"/>
                <a:cs typeface="+mn-cs"/>
              </a:rPr>
              <a:t>of the rows in the tables.</a:t>
            </a: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This is </a:t>
            </a:r>
            <a:r>
              <a:rPr lang="en-US" sz="2400" b="1" kern="1200" dirty="0">
                <a:solidFill>
                  <a:schemeClr val="tx2"/>
                </a:solidFill>
                <a:latin typeface="MentorStd-Light"/>
                <a:ea typeface="+mn-ea"/>
                <a:cs typeface="+mn-cs"/>
              </a:rPr>
              <a:t>illogical in database work </a:t>
            </a:r>
            <a:r>
              <a:rPr lang="en-US" sz="2400" kern="1200" dirty="0">
                <a:solidFill>
                  <a:srgbClr val="000000"/>
                </a:solidFill>
                <a:latin typeface="MentorStd-Light"/>
                <a:ea typeface="+mn-ea"/>
                <a:cs typeface="+mn-cs"/>
              </a:rPr>
              <a:t>because we only need rows that somehow logically correspond in the two tables.</a:t>
            </a:r>
          </a:p>
          <a:p>
            <a:endParaRPr lang="en-US" dirty="0"/>
          </a:p>
        </p:txBody>
      </p:sp>
    </p:spTree>
    <p:extLst>
      <p:ext uri="{BB962C8B-B14F-4D97-AF65-F5344CB8AC3E}">
        <p14:creationId xmlns:p14="http://schemas.microsoft.com/office/powerpoint/2010/main" val="2184712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(3 of 10)</a:t>
            </a:r>
            <a:r>
              <a:rPr lang="en-US" sz="3000" dirty="0"/>
              <a:t/>
            </a:r>
            <a:br>
              <a:rPr lang="en-US" sz="3000" dirty="0"/>
            </a:br>
            <a:r>
              <a:rPr lang="en-US" sz="2600" dirty="0"/>
              <a:t>Implicit SQL INNER JOIN I</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200" kern="1200" dirty="0">
                <a:solidFill>
                  <a:srgbClr val="000000"/>
                </a:solidFill>
                <a:latin typeface="MentorStd-Light"/>
                <a:ea typeface="+mn-ea"/>
                <a:cs typeface="+mn-cs"/>
              </a:rPr>
              <a:t>By selecting rows by matching by the primary key values of one table with the foreign key values of a second table, we produce an </a:t>
            </a:r>
            <a:r>
              <a:rPr lang="en-US" sz="2200" b="1" kern="1200" dirty="0">
                <a:solidFill>
                  <a:schemeClr val="tx2"/>
                </a:solidFill>
                <a:latin typeface="MentorStd-Light"/>
                <a:ea typeface="+mn-ea"/>
                <a:cs typeface="+mn-cs"/>
              </a:rPr>
              <a:t>SQL INNER JOIN</a:t>
            </a:r>
            <a:r>
              <a:rPr lang="en-US" sz="2200" kern="1200" dirty="0">
                <a:solidFill>
                  <a:srgbClr val="000000"/>
                </a:solidFill>
                <a:latin typeface="MentorStd-Light"/>
                <a:ea typeface="+mn-ea"/>
                <a:cs typeface="+mn-cs"/>
              </a:rPr>
              <a:t>.</a:t>
            </a: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2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Because the </a:t>
            </a:r>
            <a:r>
              <a:rPr lang="en-US" sz="2400" b="1" kern="1200" dirty="0">
                <a:solidFill>
                  <a:schemeClr val="tx2"/>
                </a:solidFill>
                <a:latin typeface="MentorStd-Light"/>
                <a:ea typeface="+mn-ea"/>
                <a:cs typeface="+mn-cs"/>
              </a:rPr>
              <a:t>SQL JOIN keyword </a:t>
            </a:r>
            <a:r>
              <a:rPr lang="en-US" sz="2400" kern="1200" dirty="0">
                <a:solidFill>
                  <a:srgbClr val="000000"/>
                </a:solidFill>
                <a:latin typeface="MentorStd-Light"/>
                <a:ea typeface="+mn-ea"/>
                <a:cs typeface="+mn-cs"/>
              </a:rPr>
              <a:t>does </a:t>
            </a:r>
            <a:r>
              <a:rPr lang="en-US" sz="2400" b="1" i="1" kern="1200" dirty="0">
                <a:solidFill>
                  <a:schemeClr val="tx2"/>
                </a:solidFill>
                <a:latin typeface="MentorStd-Light"/>
                <a:ea typeface="+mn-ea"/>
                <a:cs typeface="+mn-cs"/>
              </a:rPr>
              <a:t>not</a:t>
            </a:r>
            <a:r>
              <a:rPr lang="en-US" sz="2400" kern="1200" dirty="0">
                <a:solidFill>
                  <a:schemeClr val="tx2"/>
                </a:solidFill>
                <a:latin typeface="MentorStd-Light"/>
                <a:ea typeface="+mn-ea"/>
                <a:cs typeface="+mn-cs"/>
              </a:rPr>
              <a:t> </a:t>
            </a:r>
            <a:r>
              <a:rPr lang="en-US" sz="2400" kern="1200" dirty="0">
                <a:solidFill>
                  <a:srgbClr val="000000"/>
                </a:solidFill>
                <a:latin typeface="MentorStd-Light"/>
                <a:ea typeface="+mn-ea"/>
                <a:cs typeface="+mn-cs"/>
              </a:rPr>
              <a:t>appear in the SQL statement, this is an </a:t>
            </a:r>
            <a:r>
              <a:rPr lang="en-US" sz="2400" b="1" kern="1200" dirty="0">
                <a:solidFill>
                  <a:schemeClr val="tx2"/>
                </a:solidFill>
                <a:latin typeface="MentorStd-Light"/>
                <a:ea typeface="+mn-ea"/>
                <a:cs typeface="+mn-cs"/>
              </a:rPr>
              <a:t>implicit join</a:t>
            </a:r>
            <a:r>
              <a:rPr lang="en-US" sz="2400" kern="1200" dirty="0">
                <a:solidFill>
                  <a:srgbClr val="000000"/>
                </a:solidFill>
                <a:latin typeface="MentorStd-Light"/>
                <a:ea typeface="+mn-ea"/>
                <a:cs typeface="+mn-cs"/>
              </a:rPr>
              <a:t>.</a:t>
            </a:r>
          </a:p>
          <a:p>
            <a:pPr marL="0" lvl="0" indent="0" fontAlgn="base">
              <a:spcBef>
                <a:spcPct val="0"/>
              </a:spcBef>
              <a:spcAft>
                <a:spcPct val="0"/>
              </a:spcAft>
              <a:buClrTx/>
              <a:buSzTx/>
              <a:buNone/>
            </a:pPr>
            <a:endParaRPr lang="en-US" sz="2200" kern="1200" dirty="0">
              <a:solidFill>
                <a:srgbClr val="000000"/>
              </a:solidFill>
              <a:latin typeface="MentorStd-Light"/>
              <a:ea typeface="+mn-ea"/>
              <a:cs typeface="+mn-cs"/>
            </a:endParaRPr>
          </a:p>
          <a:p>
            <a:endParaRPr lang="en-US" dirty="0"/>
          </a:p>
        </p:txBody>
      </p:sp>
      <p:pic>
        <p:nvPicPr>
          <p:cNvPr id="6" name="Picture 5">
            <a:extLst>
              <a:ext uri="{FF2B5EF4-FFF2-40B4-BE49-F238E27FC236}">
                <a16:creationId xmlns:a16="http://schemas.microsoft.com/office/drawing/2014/main" id="{16E42029-4BB9-414F-97F9-5041585B007C}"/>
              </a:ext>
            </a:extLst>
          </p:cNvPr>
          <p:cNvPicPr>
            <a:picLocks noChangeAspect="1"/>
          </p:cNvPicPr>
          <p:nvPr/>
        </p:nvPicPr>
        <p:blipFill>
          <a:blip r:embed="rId2"/>
          <a:stretch>
            <a:fillRect/>
          </a:stretch>
        </p:blipFill>
        <p:spPr>
          <a:xfrm>
            <a:off x="1149234" y="2862071"/>
            <a:ext cx="6846990" cy="1876183"/>
          </a:xfrm>
          <a:prstGeom prst="rect">
            <a:avLst/>
          </a:prstGeom>
        </p:spPr>
      </p:pic>
    </p:spTree>
    <p:extLst>
      <p:ext uri="{BB962C8B-B14F-4D97-AF65-F5344CB8AC3E}">
        <p14:creationId xmlns:p14="http://schemas.microsoft.com/office/powerpoint/2010/main" val="308796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(4 of 10)</a:t>
            </a:r>
            <a:r>
              <a:rPr lang="en-US" sz="3000" dirty="0"/>
              <a:t/>
            </a:r>
            <a:br>
              <a:rPr lang="en-US" sz="3000" dirty="0"/>
            </a:br>
            <a:r>
              <a:rPr lang="en-US" sz="2600" dirty="0"/>
              <a:t>Implicit SQL INNER JOIN II</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 *** SQL-Query-CH02-59 *** */</a:t>
            </a:r>
          </a:p>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RETAIL_ORDER, ORDER_ITEM</a:t>
            </a:r>
          </a:p>
          <a:p>
            <a:pPr marL="588518" lvl="1" indent="0">
              <a:spcBef>
                <a:spcPts val="500"/>
              </a:spcBef>
              <a:buNone/>
            </a:pPr>
            <a:r>
              <a:rPr lang="en-US" b="1" dirty="0">
                <a:solidFill>
                  <a:srgbClr val="00ABBD"/>
                </a:solidFill>
                <a:latin typeface="Courier New" panose="02070309020205020404" pitchFamily="49" charset="0"/>
              </a:rPr>
              <a:t>WHERE	RETAIL_ORDER.OrderNumber = ORDER_ITEM.OrderNumber;</a:t>
            </a:r>
          </a:p>
          <a:p>
            <a:endParaRPr lang="en-US" dirty="0"/>
          </a:p>
        </p:txBody>
      </p:sp>
      <p:pic>
        <p:nvPicPr>
          <p:cNvPr id="9" name="Picture 8">
            <a:extLst>
              <a:ext uri="{FF2B5EF4-FFF2-40B4-BE49-F238E27FC236}">
                <a16:creationId xmlns:a16="http://schemas.microsoft.com/office/drawing/2014/main" id="{2CBF8BE2-C6FB-4810-8F19-0957E36D677B}"/>
              </a:ext>
            </a:extLst>
          </p:cNvPr>
          <p:cNvPicPr>
            <a:picLocks noChangeAspect="1"/>
          </p:cNvPicPr>
          <p:nvPr/>
        </p:nvPicPr>
        <p:blipFill>
          <a:blip r:embed="rId2"/>
          <a:stretch>
            <a:fillRect/>
          </a:stretch>
        </p:blipFill>
        <p:spPr>
          <a:xfrm>
            <a:off x="997955" y="3233769"/>
            <a:ext cx="7148089" cy="1421358"/>
          </a:xfrm>
          <a:prstGeom prst="rect">
            <a:avLst/>
          </a:prstGeom>
        </p:spPr>
      </p:pic>
    </p:spTree>
    <p:extLst>
      <p:ext uri="{BB962C8B-B14F-4D97-AF65-F5344CB8AC3E}">
        <p14:creationId xmlns:p14="http://schemas.microsoft.com/office/powerpoint/2010/main" val="2023894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(5 of 10)</a:t>
            </a:r>
            <a:r>
              <a:rPr lang="en-US" sz="3000" dirty="0"/>
              <a:t/>
            </a:r>
            <a:br>
              <a:rPr lang="en-US" sz="3000" dirty="0"/>
            </a:br>
            <a:r>
              <a:rPr lang="en-US" sz="2600" dirty="0"/>
              <a:t>Implicit SQL INNER JOIN III</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a:xfrm>
            <a:off x="457200" y="1325880"/>
            <a:ext cx="8229600" cy="4525963"/>
          </a:xfrm>
        </p:spPr>
        <p:txBody>
          <a:bodyPr/>
          <a:lstStyle/>
          <a:p>
            <a:r>
              <a:rPr lang="en-US" sz="2200" dirty="0">
                <a:solidFill>
                  <a:srgbClr val="000000"/>
                </a:solidFill>
                <a:latin typeface="MentorStd-Light"/>
              </a:rPr>
              <a:t>With an </a:t>
            </a:r>
            <a:r>
              <a:rPr lang="en-US" sz="2200" b="1" dirty="0">
                <a:solidFill>
                  <a:schemeClr val="tx2"/>
                </a:solidFill>
                <a:latin typeface="MentorStd-Light"/>
              </a:rPr>
              <a:t>SQL ORDER BY clause </a:t>
            </a:r>
            <a:r>
              <a:rPr lang="en-US" sz="2200" dirty="0">
                <a:solidFill>
                  <a:srgbClr val="000000"/>
                </a:solidFill>
                <a:latin typeface="MentorStd-Light"/>
              </a:rPr>
              <a:t>for easier reading by OrderNumber:</a:t>
            </a:r>
          </a:p>
          <a:p>
            <a:pPr marL="101600" indent="0">
              <a:buNone/>
            </a:pPr>
            <a:endParaRPr lang="en-US" sz="2200" dirty="0">
              <a:solidFill>
                <a:srgbClr val="000000"/>
              </a:solidFill>
              <a:latin typeface="MentorStd-Light"/>
            </a:endParaRPr>
          </a:p>
          <a:p>
            <a:pPr marL="588518" lvl="1" indent="0">
              <a:spcBef>
                <a:spcPts val="500"/>
              </a:spcBef>
              <a:buNone/>
            </a:pPr>
            <a:r>
              <a:rPr lang="en-US" b="1" dirty="0">
                <a:solidFill>
                  <a:srgbClr val="00ABBD"/>
                </a:solidFill>
                <a:latin typeface="Courier New" panose="02070309020205020404" pitchFamily="49" charset="0"/>
              </a:rPr>
              <a:t>/* *** SQL-Query-CH02-60 *** */</a:t>
            </a:r>
          </a:p>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RETAIL_ORDER, ORDER_ITEM</a:t>
            </a:r>
          </a:p>
          <a:p>
            <a:pPr marL="588518" marR="2260" lvl="1" indent="0">
              <a:spcBef>
                <a:spcPts val="500"/>
              </a:spcBef>
              <a:buNone/>
            </a:pPr>
            <a:r>
              <a:rPr lang="en-US" b="1" dirty="0">
                <a:solidFill>
                  <a:srgbClr val="00ABBD"/>
                </a:solidFill>
                <a:latin typeface="Courier New" panose="02070309020205020404" pitchFamily="49" charset="0"/>
              </a:rPr>
              <a:t>WHERE	RETAIL_ORDER.OrderNumber = ORDER_ITEM.OrderNumber ORDER BY	RETAIL_ORDER.OrderNumber, ORDER_ITEM.SKU;</a:t>
            </a:r>
          </a:p>
          <a:p>
            <a:endParaRPr lang="en-US" dirty="0"/>
          </a:p>
        </p:txBody>
      </p:sp>
      <p:pic>
        <p:nvPicPr>
          <p:cNvPr id="5" name="Picture 4">
            <a:extLst>
              <a:ext uri="{FF2B5EF4-FFF2-40B4-BE49-F238E27FC236}">
                <a16:creationId xmlns:a16="http://schemas.microsoft.com/office/drawing/2014/main" id="{3355C873-2F26-4FF7-89BF-17C417B90709}"/>
              </a:ext>
            </a:extLst>
          </p:cNvPr>
          <p:cNvPicPr>
            <a:picLocks noChangeAspect="1"/>
          </p:cNvPicPr>
          <p:nvPr/>
        </p:nvPicPr>
        <p:blipFill>
          <a:blip r:embed="rId2"/>
          <a:stretch>
            <a:fillRect/>
          </a:stretch>
        </p:blipFill>
        <p:spPr>
          <a:xfrm>
            <a:off x="872938" y="4264706"/>
            <a:ext cx="7398123" cy="1471076"/>
          </a:xfrm>
          <a:prstGeom prst="rect">
            <a:avLst/>
          </a:prstGeom>
        </p:spPr>
      </p:pic>
    </p:spTree>
    <p:extLst>
      <p:ext uri="{BB962C8B-B14F-4D97-AF65-F5344CB8AC3E}">
        <p14:creationId xmlns:p14="http://schemas.microsoft.com/office/powerpoint/2010/main" val="94863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(6 of 10)</a:t>
            </a:r>
            <a:r>
              <a:rPr lang="en-US" sz="3000" dirty="0"/>
              <a:t/>
            </a:r>
            <a:br>
              <a:rPr lang="en-US" sz="3000" dirty="0"/>
            </a:br>
            <a:r>
              <a:rPr lang="en-US" sz="2600" dirty="0"/>
              <a:t>EQUIJOIN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The process of using an </a:t>
            </a:r>
            <a:r>
              <a:rPr lang="en-US" sz="2400" b="1" kern="1200" dirty="0">
                <a:solidFill>
                  <a:schemeClr val="tx2"/>
                </a:solidFill>
                <a:latin typeface="MentorStd-Light"/>
                <a:ea typeface="+mn-ea"/>
                <a:cs typeface="+mn-cs"/>
              </a:rPr>
              <a:t>SQL JOIN operation </a:t>
            </a:r>
            <a:r>
              <a:rPr lang="en-US" sz="2400" kern="1200" dirty="0">
                <a:solidFill>
                  <a:srgbClr val="000000"/>
                </a:solidFill>
                <a:latin typeface="MentorStd-Light"/>
                <a:ea typeface="+mn-ea"/>
                <a:cs typeface="+mn-cs"/>
              </a:rPr>
              <a:t>to join two tables is called </a:t>
            </a:r>
            <a:r>
              <a:rPr lang="en-US" sz="2400" b="1" kern="1200" dirty="0">
                <a:solidFill>
                  <a:schemeClr val="tx2"/>
                </a:solidFill>
                <a:latin typeface="MentorStd-Light"/>
                <a:ea typeface="+mn-ea"/>
                <a:cs typeface="+mn-cs"/>
              </a:rPr>
              <a:t>joining the two tables</a:t>
            </a:r>
            <a:r>
              <a:rPr lang="en-US" sz="2400" kern="1200" dirty="0">
                <a:solidFill>
                  <a:srgbClr val="000000"/>
                </a:solidFill>
                <a:latin typeface="MentorStd-Light"/>
                <a:ea typeface="+mn-ea"/>
                <a:cs typeface="+mn-cs"/>
              </a:rPr>
              <a:t>.</a:t>
            </a: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When tables are joined using an </a:t>
            </a:r>
            <a:r>
              <a:rPr lang="en-US" sz="2400" b="1" kern="1200" dirty="0">
                <a:solidFill>
                  <a:schemeClr val="tx2"/>
                </a:solidFill>
                <a:latin typeface="MentorStd-Light"/>
                <a:ea typeface="+mn-ea"/>
                <a:cs typeface="+mn-cs"/>
              </a:rPr>
              <a:t>equal to</a:t>
            </a:r>
            <a:r>
              <a:rPr lang="en-US" sz="2400" kern="1200" dirty="0">
                <a:solidFill>
                  <a:schemeClr val="tx2"/>
                </a:solidFill>
                <a:latin typeface="MentorStd-Light"/>
                <a:ea typeface="+mn-ea"/>
                <a:cs typeface="+mn-cs"/>
              </a:rPr>
              <a:t> </a:t>
            </a:r>
            <a:r>
              <a:rPr lang="en-US" sz="2400" kern="1200" dirty="0">
                <a:solidFill>
                  <a:srgbClr val="000000"/>
                </a:solidFill>
                <a:latin typeface="MentorStd-Light"/>
                <a:ea typeface="+mn-ea"/>
                <a:cs typeface="+mn-cs"/>
              </a:rPr>
              <a:t>condition as in the example above, the join is called an </a:t>
            </a:r>
            <a:r>
              <a:rPr lang="en-US" sz="2400" b="1" kern="1200" dirty="0">
                <a:solidFill>
                  <a:schemeClr val="tx2"/>
                </a:solidFill>
                <a:latin typeface="MentorStd-Light"/>
                <a:ea typeface="+mn-ea"/>
                <a:cs typeface="+mn-cs"/>
              </a:rPr>
              <a:t>equijoin</a:t>
            </a:r>
            <a:r>
              <a:rPr lang="en-US" sz="2400" kern="1200" dirty="0">
                <a:solidFill>
                  <a:srgbClr val="000000"/>
                </a:solidFill>
                <a:latin typeface="MentorStd-Light"/>
                <a:ea typeface="+mn-ea"/>
                <a:cs typeface="+mn-cs"/>
              </a:rPr>
              <a:t>.</a:t>
            </a: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When people say “</a:t>
            </a:r>
            <a:r>
              <a:rPr lang="en-US" sz="2400" b="1" i="1" kern="1200" dirty="0" smtClean="0">
                <a:solidFill>
                  <a:schemeClr val="tx2"/>
                </a:solidFill>
                <a:latin typeface="MentorStd-Light"/>
                <a:ea typeface="+mn-ea"/>
                <a:cs typeface="+mn-cs"/>
              </a:rPr>
              <a:t>join</a:t>
            </a:r>
            <a:r>
              <a:rPr lang="en-US" sz="2400" kern="1200" dirty="0">
                <a:solidFill>
                  <a:srgbClr val="000000"/>
                </a:solidFill>
                <a:latin typeface="MentorStd-Light"/>
              </a:rPr>
              <a:t>,</a:t>
            </a:r>
            <a:r>
              <a:rPr lang="en-US" sz="2400" kern="1200" dirty="0" smtClean="0">
                <a:solidFill>
                  <a:srgbClr val="000000"/>
                </a:solidFill>
                <a:latin typeface="MentorStd-Light"/>
                <a:ea typeface="+mn-ea"/>
                <a:cs typeface="+mn-cs"/>
              </a:rPr>
              <a:t>” </a:t>
            </a:r>
            <a:r>
              <a:rPr lang="en-US" sz="2400" kern="1200" dirty="0">
                <a:solidFill>
                  <a:srgbClr val="000000"/>
                </a:solidFill>
                <a:latin typeface="MentorStd-Light"/>
                <a:ea typeface="+mn-ea"/>
                <a:cs typeface="+mn-cs"/>
              </a:rPr>
              <a:t>99.99999 percent of the time they mean </a:t>
            </a:r>
            <a:r>
              <a:rPr lang="en-US" sz="2400" b="1" i="1" kern="1200" dirty="0">
                <a:solidFill>
                  <a:schemeClr val="tx2"/>
                </a:solidFill>
                <a:latin typeface="MentorStd-Light"/>
                <a:ea typeface="+mn-ea"/>
                <a:cs typeface="+mn-cs"/>
              </a:rPr>
              <a:t>equijoin</a:t>
            </a:r>
            <a:r>
              <a:rPr lang="en-US" sz="2400" kern="1200" dirty="0">
                <a:solidFill>
                  <a:srgbClr val="000000"/>
                </a:solidFill>
                <a:latin typeface="MentorStd-Light"/>
                <a:ea typeface="+mn-ea"/>
                <a:cs typeface="+mn-cs"/>
              </a:rPr>
              <a:t>.</a:t>
            </a: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Multiple joins can be used to process three or even more tables.</a:t>
            </a: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All parts </a:t>
            </a:r>
            <a:r>
              <a:rPr lang="en-US" sz="2400" kern="1200" dirty="0" smtClean="0">
                <a:solidFill>
                  <a:srgbClr val="000000"/>
                </a:solidFill>
                <a:latin typeface="MentorStd-Light"/>
                <a:ea typeface="+mn-ea"/>
                <a:cs typeface="+mn-cs"/>
              </a:rPr>
              <a:t>of </a:t>
            </a:r>
            <a:r>
              <a:rPr lang="en-US" sz="2400" kern="1200" dirty="0">
                <a:solidFill>
                  <a:srgbClr val="000000"/>
                </a:solidFill>
                <a:latin typeface="MentorStd-Light"/>
                <a:ea typeface="+mn-ea"/>
                <a:cs typeface="+mn-cs"/>
              </a:rPr>
              <a:t>the SQL SELECT statement syntax can be applied to the table displaying the results of an SQL query using joins.</a:t>
            </a:r>
          </a:p>
          <a:p>
            <a:endParaRPr lang="en-US" dirty="0"/>
          </a:p>
        </p:txBody>
      </p:sp>
    </p:spTree>
    <p:extLst>
      <p:ext uri="{BB962C8B-B14F-4D97-AF65-F5344CB8AC3E}">
        <p14:creationId xmlns:p14="http://schemas.microsoft.com/office/powerpoint/2010/main" val="1478903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(7 of 10)</a:t>
            </a:r>
            <a:r>
              <a:rPr lang="en-US" sz="3000" dirty="0"/>
              <a:t/>
            </a:r>
            <a:br>
              <a:rPr lang="en-US" sz="3000" dirty="0"/>
            </a:br>
            <a:r>
              <a:rPr lang="en-US" sz="2600" dirty="0"/>
              <a:t>The Logic of Joins</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558800" lvl="1" indent="0">
              <a:spcBef>
                <a:spcPts val="500"/>
              </a:spcBef>
              <a:buNone/>
            </a:pPr>
            <a:r>
              <a:rPr lang="en-US" b="1" dirty="0">
                <a:solidFill>
                  <a:srgbClr val="00ABBD"/>
                </a:solidFill>
                <a:latin typeface="Courier New" panose="02070309020205020404" pitchFamily="49" charset="0"/>
              </a:rPr>
              <a:t>/* *** SQL-Query-CH02-62 *** */</a:t>
            </a:r>
          </a:p>
          <a:p>
            <a:pPr marL="558800" lvl="1" indent="0">
              <a:spcBef>
                <a:spcPts val="500"/>
              </a:spcBef>
              <a:buNone/>
            </a:pPr>
            <a:r>
              <a:rPr lang="en-US" b="1" dirty="0">
                <a:solidFill>
                  <a:srgbClr val="00ABBD"/>
                </a:solidFill>
                <a:latin typeface="Courier New" panose="02070309020205020404" pitchFamily="49" charset="0"/>
              </a:rPr>
              <a:t>SELECT	Buyer, SKU_DATA.SKU, SKU_Description,</a:t>
            </a:r>
          </a:p>
          <a:p>
            <a:pPr marL="558800" lvl="1" indent="0">
              <a:spcBef>
                <a:spcPts val="500"/>
              </a:spcBef>
              <a:buNone/>
            </a:pPr>
            <a:r>
              <a:rPr lang="en-US" b="1" dirty="0">
                <a:solidFill>
                  <a:srgbClr val="00ABBD"/>
                </a:solidFill>
                <a:latin typeface="Courier New" panose="02070309020205020404" pitchFamily="49" charset="0"/>
              </a:rPr>
              <a:t>		SUM(ExtendedPrice) AS BuyerSKURevenue</a:t>
            </a:r>
          </a:p>
          <a:p>
            <a:pPr marL="558800" marR="32470" lvl="1" indent="0">
              <a:spcBef>
                <a:spcPts val="500"/>
              </a:spcBef>
              <a:buNone/>
            </a:pPr>
            <a:r>
              <a:rPr lang="en-US" b="1" dirty="0">
                <a:solidFill>
                  <a:srgbClr val="00ABBD"/>
                </a:solidFill>
                <a:latin typeface="Courier New" panose="02070309020205020404" pitchFamily="49" charset="0"/>
              </a:rPr>
              <a:t>FROM	SKU_DATA, ORDER_ITEM</a:t>
            </a:r>
          </a:p>
          <a:p>
            <a:pPr marL="558800" lvl="1" indent="0">
              <a:spcBef>
                <a:spcPts val="500"/>
              </a:spcBef>
              <a:buNone/>
            </a:pPr>
            <a:r>
              <a:rPr lang="en-US" b="1" dirty="0">
                <a:solidFill>
                  <a:srgbClr val="00ABBD"/>
                </a:solidFill>
                <a:latin typeface="Courier New" panose="02070309020205020404" pitchFamily="49" charset="0"/>
              </a:rPr>
              <a:t>WHERE	SKU_DATA.SKU = ORDER_ITEM.SKU</a:t>
            </a:r>
          </a:p>
          <a:p>
            <a:pPr marL="558800" lvl="1" indent="0">
              <a:spcBef>
                <a:spcPts val="500"/>
              </a:spcBef>
              <a:buNone/>
            </a:pPr>
            <a:r>
              <a:rPr lang="en-US" b="1" dirty="0">
                <a:solidFill>
                  <a:srgbClr val="00ABBD"/>
                </a:solidFill>
                <a:latin typeface="Courier New" panose="02070309020205020404" pitchFamily="49" charset="0"/>
              </a:rPr>
              <a:t>GROUP BY	Buyer, SKU_DATA.SKU, SKU_Description</a:t>
            </a:r>
          </a:p>
          <a:p>
            <a:pPr marL="558800" lvl="1" indent="0">
              <a:spcBef>
                <a:spcPts val="500"/>
              </a:spcBef>
              <a:buNone/>
            </a:pPr>
            <a:r>
              <a:rPr lang="en-US" b="1" dirty="0">
                <a:solidFill>
                  <a:srgbClr val="00ABBD"/>
                </a:solidFill>
                <a:latin typeface="Courier New" panose="02070309020205020404" pitchFamily="49" charset="0"/>
              </a:rPr>
              <a:t>ORDER BY	BuyerSKURevenue DESC;</a:t>
            </a:r>
          </a:p>
          <a:p>
            <a:endParaRPr lang="en-US" dirty="0"/>
          </a:p>
        </p:txBody>
      </p:sp>
      <p:pic>
        <p:nvPicPr>
          <p:cNvPr id="5" name="Picture 4">
            <a:extLst>
              <a:ext uri="{FF2B5EF4-FFF2-40B4-BE49-F238E27FC236}">
                <a16:creationId xmlns:a16="http://schemas.microsoft.com/office/drawing/2014/main" id="{13D82808-B3EC-43BD-9082-EA3E4B82F0F4}"/>
              </a:ext>
            </a:extLst>
          </p:cNvPr>
          <p:cNvPicPr>
            <a:picLocks noChangeAspect="1"/>
          </p:cNvPicPr>
          <p:nvPr/>
        </p:nvPicPr>
        <p:blipFill>
          <a:blip r:embed="rId2"/>
          <a:stretch>
            <a:fillRect/>
          </a:stretch>
        </p:blipFill>
        <p:spPr>
          <a:xfrm>
            <a:off x="1920146" y="4280916"/>
            <a:ext cx="5303707" cy="1434084"/>
          </a:xfrm>
          <a:prstGeom prst="rect">
            <a:avLst/>
          </a:prstGeom>
        </p:spPr>
      </p:pic>
    </p:spTree>
    <p:extLst>
      <p:ext uri="{BB962C8B-B14F-4D97-AF65-F5344CB8AC3E}">
        <p14:creationId xmlns:p14="http://schemas.microsoft.com/office/powerpoint/2010/main" val="52624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57200" y="215371"/>
            <a:ext cx="8229600" cy="1097279"/>
          </a:xfrm>
          <a:prstGeom prst="rect">
            <a:avLst/>
          </a:prstGeom>
          <a:noFill/>
          <a:ln>
            <a:noFill/>
          </a:ln>
        </p:spPr>
        <p:txBody>
          <a:bodyPr lIns="0" tIns="0" rIns="0" bIns="0" anchor="b"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Learning Objectives </a:t>
            </a:r>
            <a:r>
              <a:rPr lang="en-US" sz="2800" b="1" i="0" u="none" strike="noStrike" cap="none" dirty="0">
                <a:solidFill>
                  <a:srgbClr val="007FA3"/>
                </a:solidFill>
                <a:latin typeface="Times New Roman"/>
                <a:ea typeface="Times New Roman"/>
                <a:cs typeface="Times New Roman"/>
                <a:sym typeface="Times New Roman"/>
              </a:rPr>
              <a:t>(2 of 2)</a:t>
            </a:r>
          </a:p>
        </p:txBody>
      </p:sp>
      <p:sp>
        <p:nvSpPr>
          <p:cNvPr id="213" name="Shape 213"/>
          <p:cNvSpPr txBox="1">
            <a:spLocks noGrp="1"/>
          </p:cNvSpPr>
          <p:nvPr>
            <p:ph type="body" idx="1"/>
          </p:nvPr>
        </p:nvSpPr>
        <p:spPr>
          <a:xfrm>
            <a:off x="457200" y="1600200"/>
            <a:ext cx="8229600" cy="4525963"/>
          </a:xfrm>
          <a:prstGeom prst="rect">
            <a:avLst/>
          </a:prstGeom>
          <a:noFill/>
          <a:ln>
            <a:noFill/>
          </a:ln>
        </p:spPr>
        <p:txBody>
          <a:bodyPr lIns="0" tIns="0" rIns="0" bIns="0" anchor="t" anchorCtr="0">
            <a:noAutofit/>
          </a:bodyPr>
          <a:lstStyle/>
          <a:p>
            <a:r>
              <a:rPr lang="en-US" sz="1600" b="1" i="0" u="none" strike="noStrike" cap="none" dirty="0" smtClean="0">
                <a:solidFill>
                  <a:srgbClr val="007FA3"/>
                </a:solidFill>
                <a:latin typeface="Arial"/>
                <a:ea typeface="Arial"/>
                <a:cs typeface="Arial"/>
                <a:sym typeface="Arial"/>
              </a:rPr>
              <a:t>2.9</a:t>
            </a:r>
            <a:r>
              <a:rPr lang="en-US" sz="1600" b="0" i="0" u="none" strike="noStrike" cap="none" dirty="0" smtClean="0">
                <a:solidFill>
                  <a:schemeClr val="dk1"/>
                </a:solidFill>
                <a:latin typeface="Arial"/>
                <a:ea typeface="Arial"/>
                <a:cs typeface="Arial"/>
                <a:sym typeface="Arial"/>
              </a:rPr>
              <a:t> </a:t>
            </a:r>
            <a:r>
              <a:rPr lang="en-US" dirty="0"/>
              <a:t>To create SQL queries that use the SQL logical operators, including AND, OR, and NOT</a:t>
            </a:r>
            <a:endParaRPr lang="en-US" sz="1600" b="0" i="0" u="none" strike="noStrike" cap="none" dirty="0">
              <a:solidFill>
                <a:schemeClr val="dk1"/>
              </a:solidFill>
              <a:latin typeface="Arial"/>
              <a:ea typeface="Arial"/>
              <a:cs typeface="Arial"/>
              <a:sym typeface="Arial"/>
            </a:endParaRPr>
          </a:p>
          <a:p>
            <a:r>
              <a:rPr lang="en-US" sz="1600" b="1" i="0" u="none" strike="noStrike" cap="none" dirty="0" smtClean="0">
                <a:solidFill>
                  <a:srgbClr val="007FA3"/>
                </a:solidFill>
                <a:latin typeface="Arial"/>
                <a:ea typeface="Arial"/>
                <a:cs typeface="Arial"/>
                <a:sym typeface="Arial"/>
              </a:rPr>
              <a:t>2.10</a:t>
            </a:r>
            <a:r>
              <a:rPr lang="en-US" sz="1600" b="0" i="0" u="none" strike="noStrike" cap="none" dirty="0" smtClean="0">
                <a:solidFill>
                  <a:schemeClr val="dk1"/>
                </a:solidFill>
                <a:latin typeface="Arial"/>
                <a:ea typeface="Arial"/>
                <a:cs typeface="Arial"/>
                <a:sym typeface="Arial"/>
              </a:rPr>
              <a:t> </a:t>
            </a:r>
            <a:r>
              <a:rPr lang="en-US" dirty="0"/>
              <a:t>To create SQL queries that use the SQL built-in aggregate functions of SUM, COUNT, MIN, MAX, and AVG with and without the SQL GROUP BY clause</a:t>
            </a:r>
            <a:endParaRPr lang="en-US" sz="1600" b="0" i="0" u="none" strike="noStrike" cap="none" dirty="0">
              <a:solidFill>
                <a:schemeClr val="dk1"/>
              </a:solidFill>
              <a:latin typeface="Arial"/>
              <a:ea typeface="Arial"/>
              <a:cs typeface="Arial"/>
              <a:sym typeface="Arial"/>
            </a:endParaRPr>
          </a:p>
          <a:p>
            <a:r>
              <a:rPr lang="en-US" sz="1600" b="1" i="0" u="none" strike="noStrike" cap="none" dirty="0" smtClean="0">
                <a:solidFill>
                  <a:srgbClr val="007FA3"/>
                </a:solidFill>
                <a:latin typeface="Arial"/>
                <a:ea typeface="Arial"/>
                <a:cs typeface="Arial"/>
                <a:sym typeface="Arial"/>
              </a:rPr>
              <a:t>2.11</a:t>
            </a:r>
            <a:r>
              <a:rPr lang="en-US" sz="1600" b="0" i="0" u="none" strike="noStrike" cap="none" dirty="0" smtClean="0">
                <a:solidFill>
                  <a:schemeClr val="dk1"/>
                </a:solidFill>
                <a:latin typeface="Arial"/>
                <a:ea typeface="Arial"/>
                <a:cs typeface="Arial"/>
                <a:sym typeface="Arial"/>
              </a:rPr>
              <a:t> </a:t>
            </a:r>
            <a:r>
              <a:rPr lang="en-US" dirty="0"/>
              <a:t>To create SQL queries that retrieve data from a single table while restricting the data based upon data in another table (subquery)</a:t>
            </a:r>
            <a:endParaRPr lang="en-US" sz="1600" b="0" i="0" u="none" strike="noStrike" cap="none" dirty="0">
              <a:solidFill>
                <a:schemeClr val="dk1"/>
              </a:solidFill>
              <a:latin typeface="Arial"/>
              <a:ea typeface="Arial"/>
              <a:cs typeface="Arial"/>
              <a:sym typeface="Arial"/>
            </a:endParaRPr>
          </a:p>
          <a:p>
            <a:r>
              <a:rPr lang="en-US" sz="1600" b="1" i="0" u="none" strike="noStrike" cap="none" dirty="0" smtClean="0">
                <a:solidFill>
                  <a:srgbClr val="007FA3"/>
                </a:solidFill>
                <a:latin typeface="Arial"/>
                <a:ea typeface="Arial"/>
                <a:cs typeface="Arial"/>
                <a:sym typeface="Arial"/>
              </a:rPr>
              <a:t>2.12</a:t>
            </a:r>
            <a:r>
              <a:rPr lang="en-US" sz="1600" b="0" i="0" u="none" strike="noStrike" cap="none" dirty="0" smtClean="0">
                <a:solidFill>
                  <a:schemeClr val="dk1"/>
                </a:solidFill>
                <a:latin typeface="Arial"/>
                <a:ea typeface="Arial"/>
                <a:cs typeface="Arial"/>
                <a:sym typeface="Arial"/>
              </a:rPr>
              <a:t> </a:t>
            </a:r>
            <a:r>
              <a:rPr lang="en-US" dirty="0"/>
              <a:t>To create SQL queries that retrieve data from multiple tables using the SQL join and JOIN ON operations</a:t>
            </a:r>
          </a:p>
          <a:p>
            <a:r>
              <a:rPr lang="en-US" sz="1600" b="1" i="0" u="none" strike="noStrike" cap="none" dirty="0" smtClean="0">
                <a:solidFill>
                  <a:srgbClr val="007FA3"/>
                </a:solidFill>
                <a:latin typeface="Arial"/>
                <a:ea typeface="Arial"/>
                <a:cs typeface="Arial"/>
                <a:sym typeface="Arial"/>
              </a:rPr>
              <a:t>2.13</a:t>
            </a:r>
            <a:r>
              <a:rPr lang="en-US" sz="1600" b="0" i="0" u="none" strike="noStrike" cap="none" dirty="0" smtClean="0">
                <a:solidFill>
                  <a:schemeClr val="dk1"/>
                </a:solidFill>
                <a:latin typeface="Arial"/>
                <a:ea typeface="Arial"/>
                <a:cs typeface="Arial"/>
                <a:sym typeface="Arial"/>
              </a:rPr>
              <a:t> </a:t>
            </a:r>
            <a:r>
              <a:rPr lang="en-US" dirty="0"/>
              <a:t>To create SQL queries on recursive relationships</a:t>
            </a:r>
            <a:r>
              <a:rPr lang="en-US" sz="1600" b="0" i="0" u="none" strike="noStrike" cap="none" dirty="0">
                <a:solidFill>
                  <a:schemeClr val="dk1"/>
                </a:solidFill>
                <a:latin typeface="Arial"/>
                <a:ea typeface="Arial"/>
                <a:cs typeface="Arial"/>
                <a:sym typeface="Arial"/>
              </a:rPr>
              <a:t> </a:t>
            </a:r>
          </a:p>
          <a:p>
            <a:r>
              <a:rPr lang="en-US" b="1" dirty="0" smtClean="0">
                <a:solidFill>
                  <a:srgbClr val="007FA3"/>
                </a:solidFill>
              </a:rPr>
              <a:t>2.14</a:t>
            </a:r>
            <a:r>
              <a:rPr lang="en-US" dirty="0" smtClean="0"/>
              <a:t> </a:t>
            </a:r>
            <a:r>
              <a:rPr lang="en-US" dirty="0"/>
              <a:t>To create SQL queries that retrieve data from multiple tables using the SQL OUTER JOIN operation</a:t>
            </a:r>
          </a:p>
          <a:p>
            <a:r>
              <a:rPr lang="en-US" b="1" dirty="0" smtClean="0">
                <a:solidFill>
                  <a:srgbClr val="007FA3"/>
                </a:solidFill>
              </a:rPr>
              <a:t>2.15</a:t>
            </a:r>
            <a:r>
              <a:rPr lang="en-US" dirty="0" smtClean="0"/>
              <a:t> </a:t>
            </a:r>
            <a:r>
              <a:rPr lang="en-US" dirty="0"/>
              <a:t>To create SQL queries that retrieve data from multiple tables using SQL set operators UNION, INTERSECT, and EXCEPT</a:t>
            </a:r>
          </a:p>
          <a:p>
            <a:endParaRPr lang="en-US" sz="1600" b="0" i="0" u="none" strike="noStrike" cap="none" dirty="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(8 of 10)</a:t>
            </a:r>
            <a:r>
              <a:rPr lang="en-US" sz="3000" dirty="0"/>
              <a:t/>
            </a:r>
            <a:br>
              <a:rPr lang="en-US" sz="3000" dirty="0"/>
            </a:br>
            <a:r>
              <a:rPr lang="en-US" sz="2600" dirty="0"/>
              <a:t>Explicit SQL INNER JOIN</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400" kern="1200" dirty="0" smtClean="0">
                <a:solidFill>
                  <a:srgbClr val="000000"/>
                </a:solidFill>
                <a:latin typeface="MentorStd-Light"/>
                <a:ea typeface="+mn-ea"/>
                <a:cs typeface="+mn-cs"/>
              </a:rPr>
              <a:t>Selecting </a:t>
            </a:r>
            <a:r>
              <a:rPr lang="en-US" sz="2400" kern="1200" dirty="0">
                <a:solidFill>
                  <a:srgbClr val="000000"/>
                </a:solidFill>
                <a:latin typeface="MentorStd-Light"/>
                <a:ea typeface="+mn-ea"/>
                <a:cs typeface="+mn-cs"/>
              </a:rPr>
              <a:t>rows by matching by the primary key values of one table with the foreign key values of a second table, we produce an </a:t>
            </a:r>
            <a:r>
              <a:rPr lang="en-US" sz="2400" b="1" kern="1200" dirty="0">
                <a:solidFill>
                  <a:schemeClr val="tx2"/>
                </a:solidFill>
                <a:latin typeface="MentorStd-Light"/>
                <a:ea typeface="+mn-ea"/>
                <a:cs typeface="+mn-cs"/>
              </a:rPr>
              <a:t>SQL INNER JOIN</a:t>
            </a:r>
            <a:r>
              <a:rPr lang="en-US" sz="2400" kern="1200" dirty="0">
                <a:solidFill>
                  <a:srgbClr val="000000"/>
                </a:solidFill>
                <a:latin typeface="MentorStd-Light"/>
                <a:ea typeface="+mn-ea"/>
                <a:cs typeface="+mn-cs"/>
              </a:rPr>
              <a:t>.</a:t>
            </a: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Because the </a:t>
            </a:r>
            <a:r>
              <a:rPr lang="en-US" sz="2400" b="1" kern="1200" dirty="0">
                <a:solidFill>
                  <a:schemeClr val="tx2"/>
                </a:solidFill>
                <a:latin typeface="MentorStd-Light"/>
                <a:ea typeface="+mn-ea"/>
                <a:cs typeface="+mn-cs"/>
              </a:rPr>
              <a:t>SQL JOIN keyword </a:t>
            </a:r>
            <a:r>
              <a:rPr lang="en-US" sz="2400" b="1" i="1" kern="1200" dirty="0">
                <a:solidFill>
                  <a:schemeClr val="tx2"/>
                </a:solidFill>
                <a:latin typeface="MentorStd-Light"/>
                <a:ea typeface="+mn-ea"/>
                <a:cs typeface="+mn-cs"/>
              </a:rPr>
              <a:t>does</a:t>
            </a:r>
            <a:r>
              <a:rPr lang="en-US" sz="2400" kern="1200" dirty="0">
                <a:solidFill>
                  <a:schemeClr val="tx2"/>
                </a:solidFill>
                <a:latin typeface="MentorStd-Light"/>
                <a:ea typeface="+mn-ea"/>
                <a:cs typeface="+mn-cs"/>
              </a:rPr>
              <a:t> </a:t>
            </a:r>
            <a:r>
              <a:rPr lang="en-US" sz="2400" kern="1200" dirty="0">
                <a:solidFill>
                  <a:srgbClr val="000000"/>
                </a:solidFill>
                <a:latin typeface="MentorStd-Light"/>
                <a:ea typeface="+mn-ea"/>
                <a:cs typeface="+mn-cs"/>
              </a:rPr>
              <a:t>appear in the SQL statement, this is an </a:t>
            </a:r>
            <a:r>
              <a:rPr lang="en-US" sz="2400" b="1" kern="1200" dirty="0">
                <a:solidFill>
                  <a:schemeClr val="tx2"/>
                </a:solidFill>
                <a:latin typeface="MentorStd-Light"/>
                <a:ea typeface="+mn-ea"/>
                <a:cs typeface="+mn-cs"/>
              </a:rPr>
              <a:t>explicit join</a:t>
            </a:r>
            <a:r>
              <a:rPr lang="en-US" sz="2400" kern="1200" dirty="0">
                <a:solidFill>
                  <a:srgbClr val="000000"/>
                </a:solidFill>
                <a:latin typeface="MentorStd-Light"/>
                <a:ea typeface="+mn-ea"/>
                <a:cs typeface="+mn-cs"/>
              </a:rPr>
              <a:t>.</a:t>
            </a:r>
          </a:p>
          <a:p>
            <a:pPr marL="342900" lvl="0" indent="-342900" fontAlgn="base">
              <a:spcBef>
                <a:spcPct val="0"/>
              </a:spcBef>
              <a:spcAft>
                <a:spcPct val="0"/>
              </a:spcAft>
              <a:buClrTx/>
              <a:buSzTx/>
              <a:buFont typeface="Arial" panose="020B0604020202020204" pitchFamily="34" charset="0"/>
              <a:buChar char="•"/>
            </a:pPr>
            <a:endParaRPr lang="en-US" sz="2400" kern="1200" dirty="0">
              <a:solidFill>
                <a:srgbClr val="000000"/>
              </a:solidFill>
              <a:latin typeface="MentorStd-Light"/>
              <a:ea typeface="+mn-ea"/>
              <a:cs typeface="+mn-cs"/>
            </a:endParaRPr>
          </a:p>
          <a:p>
            <a:endParaRPr lang="en-US" dirty="0"/>
          </a:p>
        </p:txBody>
      </p:sp>
      <p:pic>
        <p:nvPicPr>
          <p:cNvPr id="7" name="Picture 6">
            <a:extLst>
              <a:ext uri="{FF2B5EF4-FFF2-40B4-BE49-F238E27FC236}">
                <a16:creationId xmlns:a16="http://schemas.microsoft.com/office/drawing/2014/main" id="{DC950462-07E1-4ED5-92C0-0E60E1639403}"/>
              </a:ext>
            </a:extLst>
          </p:cNvPr>
          <p:cNvPicPr>
            <a:picLocks noChangeAspect="1"/>
          </p:cNvPicPr>
          <p:nvPr/>
        </p:nvPicPr>
        <p:blipFill>
          <a:blip r:embed="rId2"/>
          <a:stretch>
            <a:fillRect/>
          </a:stretch>
        </p:blipFill>
        <p:spPr>
          <a:xfrm>
            <a:off x="1402495" y="2965545"/>
            <a:ext cx="6339009" cy="1976536"/>
          </a:xfrm>
          <a:prstGeom prst="rect">
            <a:avLst/>
          </a:prstGeom>
        </p:spPr>
      </p:pic>
    </p:spTree>
    <p:extLst>
      <p:ext uri="{BB962C8B-B14F-4D97-AF65-F5344CB8AC3E}">
        <p14:creationId xmlns:p14="http://schemas.microsoft.com/office/powerpoint/2010/main" val="3124291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(9 of 10)</a:t>
            </a:r>
            <a:r>
              <a:rPr lang="en-US" sz="3000" dirty="0"/>
              <a:t/>
            </a:r>
            <a:br>
              <a:rPr lang="en-US" sz="3000" dirty="0"/>
            </a:br>
            <a:r>
              <a:rPr lang="en-US" sz="2600" dirty="0"/>
              <a:t>SQL JOIN ON Syntax</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400" kern="1200" dirty="0">
                <a:solidFill>
                  <a:srgbClr val="000000"/>
                </a:solidFill>
                <a:latin typeface="MentorStd-Light"/>
                <a:ea typeface="+mn-ea"/>
                <a:cs typeface="+mn-cs"/>
              </a:rPr>
              <a:t>In </a:t>
            </a:r>
            <a:r>
              <a:rPr lang="en-US" sz="2400" b="1" kern="1200" dirty="0">
                <a:solidFill>
                  <a:schemeClr val="tx2"/>
                </a:solidFill>
                <a:latin typeface="MentorStd-Light"/>
                <a:ea typeface="+mn-ea"/>
                <a:cs typeface="+mn-cs"/>
              </a:rPr>
              <a:t>SQL JOIN ON syntax</a:t>
            </a:r>
            <a:r>
              <a:rPr lang="en-US" sz="2400" kern="1200" dirty="0">
                <a:solidFill>
                  <a:srgbClr val="000000"/>
                </a:solidFill>
                <a:latin typeface="MentorStd-Light"/>
                <a:ea typeface="+mn-ea"/>
                <a:cs typeface="+mn-cs"/>
              </a:rPr>
              <a:t>:</a:t>
            </a:r>
          </a:p>
          <a:p>
            <a:pPr lvl="1" indent="-28575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SQL JOIN keyword </a:t>
            </a:r>
            <a:r>
              <a:rPr lang="en-US" sz="2000" kern="1200" dirty="0">
                <a:solidFill>
                  <a:srgbClr val="000000"/>
                </a:solidFill>
                <a:latin typeface="Arial" charset="0"/>
                <a:ea typeface="+mn-ea"/>
                <a:cs typeface="+mn-cs"/>
              </a:rPr>
              <a:t>is placed between the table names in the </a:t>
            </a:r>
            <a:r>
              <a:rPr lang="en-US" sz="2000" b="1" kern="1200" dirty="0">
                <a:solidFill>
                  <a:srgbClr val="000000"/>
                </a:solidFill>
                <a:latin typeface="Arial" charset="0"/>
                <a:ea typeface="+mn-ea"/>
                <a:cs typeface="+mn-cs"/>
              </a:rPr>
              <a:t>SQL FROM clause</a:t>
            </a:r>
            <a:r>
              <a:rPr lang="en-US" sz="2000" kern="1200" dirty="0">
                <a:solidFill>
                  <a:srgbClr val="000000"/>
                </a:solidFill>
                <a:latin typeface="Arial" charset="0"/>
                <a:ea typeface="+mn-ea"/>
                <a:cs typeface="+mn-cs"/>
              </a:rPr>
              <a:t>, where it replaces the comma that previously separated the two table </a:t>
            </a:r>
            <a:r>
              <a:rPr lang="en-US" sz="2000" kern="1200" dirty="0" smtClean="0">
                <a:solidFill>
                  <a:srgbClr val="000000"/>
                </a:solidFill>
                <a:latin typeface="Arial" charset="0"/>
                <a:ea typeface="+mn-ea"/>
                <a:cs typeface="+mn-cs"/>
              </a:rPr>
              <a:t>names</a:t>
            </a:r>
            <a:r>
              <a:rPr lang="en-US" sz="2000" kern="1200" dirty="0">
                <a:solidFill>
                  <a:srgbClr val="000000"/>
                </a:solidFill>
                <a:latin typeface="Arial" charset="0"/>
                <a:ea typeface="+mn-ea"/>
                <a:cs typeface="+mn-cs"/>
              </a:rPr>
              <a:t>.</a:t>
            </a:r>
          </a:p>
          <a:p>
            <a:pPr lvl="1" indent="-28575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SQL ON keyword </a:t>
            </a:r>
            <a:r>
              <a:rPr lang="en-US" sz="2000" kern="1200" dirty="0">
                <a:solidFill>
                  <a:srgbClr val="000000"/>
                </a:solidFill>
                <a:latin typeface="Arial" charset="0"/>
                <a:ea typeface="+mn-ea"/>
                <a:cs typeface="+mn-cs"/>
              </a:rPr>
              <a:t>now leads into an </a:t>
            </a:r>
            <a:r>
              <a:rPr lang="en-US" sz="2000" b="1" kern="1200" dirty="0">
                <a:solidFill>
                  <a:schemeClr val="tx2"/>
                </a:solidFill>
                <a:latin typeface="Arial" charset="0"/>
                <a:ea typeface="+mn-ea"/>
                <a:cs typeface="+mn-cs"/>
              </a:rPr>
              <a:t>SQL ON clause</a:t>
            </a:r>
            <a:r>
              <a:rPr lang="en-US" sz="2000" kern="1200" dirty="0">
                <a:solidFill>
                  <a:srgbClr val="000000"/>
                </a:solidFill>
                <a:latin typeface="Arial" charset="0"/>
                <a:ea typeface="+mn-ea"/>
                <a:cs typeface="+mn-cs"/>
              </a:rPr>
              <a:t>, which includes the statement of matching key values that was previously in an </a:t>
            </a:r>
            <a:r>
              <a:rPr lang="en-US" sz="2000" b="1" kern="1200" dirty="0">
                <a:solidFill>
                  <a:srgbClr val="000000"/>
                </a:solidFill>
                <a:latin typeface="Arial" charset="0"/>
                <a:ea typeface="+mn-ea"/>
                <a:cs typeface="+mn-cs"/>
              </a:rPr>
              <a:t>SQL WHERE clause</a:t>
            </a:r>
            <a:r>
              <a:rPr lang="en-US" sz="2000" kern="1200" dirty="0">
                <a:solidFill>
                  <a:srgbClr val="000000"/>
                </a:solidFill>
                <a:latin typeface="Arial" charset="0"/>
                <a:ea typeface="+mn-ea"/>
                <a:cs typeface="+mn-cs"/>
              </a:rPr>
              <a:t>.</a:t>
            </a:r>
          </a:p>
          <a:p>
            <a:pPr lvl="1" indent="-28575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SQL WHERE clause </a:t>
            </a:r>
            <a:r>
              <a:rPr lang="en-US" sz="2000" kern="1200" dirty="0">
                <a:solidFill>
                  <a:srgbClr val="000000"/>
                </a:solidFill>
                <a:latin typeface="Arial" charset="0"/>
                <a:ea typeface="+mn-ea"/>
                <a:cs typeface="+mn-cs"/>
              </a:rPr>
              <a:t>is </a:t>
            </a:r>
            <a:r>
              <a:rPr lang="en-US" sz="2000" i="1" kern="1200" dirty="0">
                <a:solidFill>
                  <a:schemeClr val="tx2"/>
                </a:solidFill>
                <a:latin typeface="Arial" charset="0"/>
                <a:ea typeface="+mn-ea"/>
                <a:cs typeface="+mn-cs"/>
              </a:rPr>
              <a:t>no longer used as part of the join</a:t>
            </a:r>
            <a:r>
              <a:rPr lang="en-US" sz="2000" kern="1200" dirty="0">
                <a:solidFill>
                  <a:srgbClr val="000000"/>
                </a:solidFill>
                <a:latin typeface="Arial" charset="0"/>
                <a:ea typeface="+mn-ea"/>
                <a:cs typeface="+mn-cs"/>
              </a:rPr>
              <a:t>, which makes it easier to read the actual restrictions on the rows in the query in the </a:t>
            </a:r>
            <a:r>
              <a:rPr lang="en-US" sz="2000" b="1" kern="1200" dirty="0">
                <a:solidFill>
                  <a:srgbClr val="000000"/>
                </a:solidFill>
                <a:latin typeface="Arial" charset="0"/>
                <a:ea typeface="+mn-ea"/>
                <a:cs typeface="+mn-cs"/>
              </a:rPr>
              <a:t>SQL WHERE clause</a:t>
            </a:r>
            <a:r>
              <a:rPr lang="en-US" sz="2000" kern="1200" dirty="0">
                <a:solidFill>
                  <a:srgbClr val="000000"/>
                </a:solidFill>
                <a:latin typeface="Arial" charset="0"/>
                <a:ea typeface="+mn-ea"/>
                <a:cs typeface="+mn-cs"/>
              </a:rPr>
              <a:t> itself.</a:t>
            </a:r>
          </a:p>
          <a:p>
            <a:pPr marL="285750" lvl="0" indent="-28575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explicit SQL JOIN ON syntax </a:t>
            </a:r>
            <a:r>
              <a:rPr lang="en-US" sz="2000" kern="1200" dirty="0">
                <a:solidFill>
                  <a:srgbClr val="000000"/>
                </a:solidFill>
                <a:latin typeface="Arial" charset="0"/>
                <a:ea typeface="+mn-ea"/>
                <a:cs typeface="+mn-cs"/>
              </a:rPr>
              <a:t>is currently considered as the proper way to write SQL join operations, and the older implicit SQL syntax is considered an archaic, older syntax (but it still works).</a:t>
            </a:r>
          </a:p>
          <a:p>
            <a:endParaRPr lang="en-US" dirty="0"/>
          </a:p>
        </p:txBody>
      </p:sp>
    </p:spTree>
    <p:extLst>
      <p:ext uri="{BB962C8B-B14F-4D97-AF65-F5344CB8AC3E}">
        <p14:creationId xmlns:p14="http://schemas.microsoft.com/office/powerpoint/2010/main" val="1735518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4ED5-B3E5-4867-9DC3-AE828CA77172}"/>
              </a:ext>
            </a:extLst>
          </p:cNvPr>
          <p:cNvSpPr>
            <a:spLocks noGrp="1"/>
          </p:cNvSpPr>
          <p:nvPr>
            <p:ph type="title"/>
          </p:nvPr>
        </p:nvSpPr>
        <p:spPr/>
        <p:txBody>
          <a:bodyPr/>
          <a:lstStyle/>
          <a:p>
            <a:r>
              <a:rPr lang="en-US" sz="2800" dirty="0"/>
              <a:t>Querying Multiple Tables with SQL Joins (10 of 10)</a:t>
            </a:r>
            <a:r>
              <a:rPr lang="en-US" sz="3000" dirty="0"/>
              <a:t/>
            </a:r>
            <a:br>
              <a:rPr lang="en-US" sz="3000" dirty="0"/>
            </a:br>
            <a:r>
              <a:rPr lang="en-US" sz="2600" dirty="0"/>
              <a:t>The Logic of Joins</a:t>
            </a:r>
            <a:endParaRPr lang="en-US" dirty="0"/>
          </a:p>
        </p:txBody>
      </p:sp>
      <p:sp>
        <p:nvSpPr>
          <p:cNvPr id="3" name="Text Placeholder 2">
            <a:extLst>
              <a:ext uri="{FF2B5EF4-FFF2-40B4-BE49-F238E27FC236}">
                <a16:creationId xmlns:a16="http://schemas.microsoft.com/office/drawing/2014/main" id="{538E2C3F-DC0D-4BD3-AC72-C6C4CBE6B47E}"/>
              </a:ext>
            </a:extLst>
          </p:cNvPr>
          <p:cNvSpPr>
            <a:spLocks noGrp="1"/>
          </p:cNvSpPr>
          <p:nvPr>
            <p:ph type="body" idx="1"/>
          </p:nvPr>
        </p:nvSpPr>
        <p:spPr/>
        <p:txBody>
          <a:bodyPr/>
          <a:lstStyle/>
          <a:p>
            <a:pPr marL="588518" lvl="1" indent="0">
              <a:spcBef>
                <a:spcPts val="500"/>
              </a:spcBef>
              <a:buNone/>
            </a:pPr>
            <a:r>
              <a:rPr lang="en-US" b="1" dirty="0">
                <a:solidFill>
                  <a:srgbClr val="00ABBD"/>
                </a:solidFill>
                <a:latin typeface="Courier New" panose="02070309020205020404" pitchFamily="49" charset="0"/>
              </a:rPr>
              <a:t>/* *** SQL-Query-CH02-66 *** */</a:t>
            </a:r>
          </a:p>
          <a:p>
            <a:pPr marL="588518" lvl="1" indent="0">
              <a:spcBef>
                <a:spcPts val="500"/>
              </a:spcBef>
              <a:buNone/>
            </a:pPr>
            <a:r>
              <a:rPr lang="en-US" b="1" dirty="0">
                <a:solidFill>
                  <a:srgbClr val="00ABBD"/>
                </a:solidFill>
                <a:latin typeface="Courier New" panose="02070309020205020404" pitchFamily="49" charset="0"/>
              </a:rPr>
              <a:t>SELECT	*</a:t>
            </a:r>
          </a:p>
          <a:p>
            <a:pPr marL="588518" lvl="1" indent="0">
              <a:spcBef>
                <a:spcPts val="500"/>
              </a:spcBef>
              <a:buNone/>
            </a:pPr>
            <a:r>
              <a:rPr lang="en-US" b="1" dirty="0">
                <a:solidFill>
                  <a:srgbClr val="00ABBD"/>
                </a:solidFill>
                <a:latin typeface="Courier New" panose="02070309020205020404" pitchFamily="49" charset="0"/>
              </a:rPr>
              <a:t>FROM	RETAIL_ORDER JOIN ORDER_ITEM</a:t>
            </a:r>
          </a:p>
          <a:p>
            <a:pPr marL="588518" marR="9790" lvl="1" indent="0">
              <a:spcBef>
                <a:spcPts val="500"/>
              </a:spcBef>
              <a:buNone/>
            </a:pPr>
            <a:r>
              <a:rPr lang="en-US" b="1" dirty="0">
                <a:solidFill>
                  <a:srgbClr val="00ABBD"/>
                </a:solidFill>
                <a:latin typeface="Courier New" panose="02070309020205020404" pitchFamily="49" charset="0"/>
              </a:rPr>
              <a:t>	  ON	RETAIL_ORDER.OrderNumber = ORDER_ITEM.OrderNumber WHERE	OrderYear = 2017</a:t>
            </a:r>
          </a:p>
          <a:p>
            <a:pPr marL="588518" lvl="1" indent="0">
              <a:spcBef>
                <a:spcPts val="500"/>
              </a:spcBef>
              <a:buNone/>
            </a:pPr>
            <a:r>
              <a:rPr lang="en-US" b="1" dirty="0">
                <a:solidFill>
                  <a:srgbClr val="00ABBD"/>
                </a:solidFill>
                <a:latin typeface="Courier New" panose="02070309020205020404" pitchFamily="49" charset="0"/>
              </a:rPr>
              <a:t>ORDER BY	RETAIL_ORDER.OrderNumber, ORDER_ITEM.SKU;</a:t>
            </a:r>
          </a:p>
          <a:p>
            <a:endParaRPr lang="en-US" dirty="0"/>
          </a:p>
        </p:txBody>
      </p:sp>
      <p:pic>
        <p:nvPicPr>
          <p:cNvPr id="5" name="Picture 4">
            <a:extLst>
              <a:ext uri="{FF2B5EF4-FFF2-40B4-BE49-F238E27FC236}">
                <a16:creationId xmlns:a16="http://schemas.microsoft.com/office/drawing/2014/main" id="{F83DE66D-38FA-47B3-B21D-D913C6FEA30A}"/>
              </a:ext>
            </a:extLst>
          </p:cNvPr>
          <p:cNvPicPr>
            <a:picLocks noChangeAspect="1"/>
          </p:cNvPicPr>
          <p:nvPr/>
        </p:nvPicPr>
        <p:blipFill>
          <a:blip r:embed="rId2"/>
          <a:stretch>
            <a:fillRect/>
          </a:stretch>
        </p:blipFill>
        <p:spPr>
          <a:xfrm>
            <a:off x="1105227" y="3887723"/>
            <a:ext cx="6933546" cy="1276558"/>
          </a:xfrm>
          <a:prstGeom prst="rect">
            <a:avLst/>
          </a:prstGeom>
        </p:spPr>
      </p:pic>
    </p:spTree>
    <p:extLst>
      <p:ext uri="{BB962C8B-B14F-4D97-AF65-F5344CB8AC3E}">
        <p14:creationId xmlns:p14="http://schemas.microsoft.com/office/powerpoint/2010/main" val="3013378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2AF-20E9-4BDD-A906-934E216F1788}"/>
              </a:ext>
            </a:extLst>
          </p:cNvPr>
          <p:cNvSpPr>
            <a:spLocks noGrp="1"/>
          </p:cNvSpPr>
          <p:nvPr>
            <p:ph type="title"/>
          </p:nvPr>
        </p:nvSpPr>
        <p:spPr/>
        <p:txBody>
          <a:bodyPr/>
          <a:lstStyle/>
          <a:p>
            <a:r>
              <a:rPr lang="en-US" dirty="0"/>
              <a:t>SQL Subqueries versus SQL Joins</a:t>
            </a:r>
          </a:p>
        </p:txBody>
      </p:sp>
      <p:sp>
        <p:nvSpPr>
          <p:cNvPr id="3" name="Text Placeholder 2">
            <a:extLst>
              <a:ext uri="{FF2B5EF4-FFF2-40B4-BE49-F238E27FC236}">
                <a16:creationId xmlns:a16="http://schemas.microsoft.com/office/drawing/2014/main" id="{E371A9B5-C8E7-4F6D-9ED9-03ADF96F613B}"/>
              </a:ext>
            </a:extLst>
          </p:cNvPr>
          <p:cNvSpPr>
            <a:spLocks noGrp="1"/>
          </p:cNvSpPr>
          <p:nvPr>
            <p:ph type="body" idx="1"/>
          </p:nvPr>
        </p:nvSpPr>
        <p:spPr>
          <a:xfrm>
            <a:off x="457200" y="1577340"/>
            <a:ext cx="8229600" cy="4525963"/>
          </a:xfrm>
        </p:spPr>
        <p:txBody>
          <a:bodyPr/>
          <a:lstStyle/>
          <a:p>
            <a:pPr marL="457200" indent="-457200" fontAlgn="base">
              <a:lnSpc>
                <a:spcPct val="90000"/>
              </a:lnSpc>
              <a:spcBef>
                <a:spcPct val="20000"/>
              </a:spcBef>
              <a:spcAft>
                <a:spcPct val="0"/>
              </a:spcAft>
              <a:buClrTx/>
              <a:buSzTx/>
            </a:pPr>
            <a:r>
              <a:rPr lang="en-US" sz="2800" b="1" dirty="0">
                <a:solidFill>
                  <a:schemeClr val="tx2"/>
                </a:solidFill>
                <a:ea typeface="+mn-ea"/>
                <a:cs typeface="+mn-cs"/>
              </a:rPr>
              <a:t>SQL subqueries</a:t>
            </a:r>
            <a:r>
              <a:rPr lang="en-US" sz="2800" dirty="0">
                <a:solidFill>
                  <a:schemeClr val="tx2"/>
                </a:solidFill>
                <a:ea typeface="+mn-ea"/>
                <a:cs typeface="+mn-cs"/>
              </a:rPr>
              <a:t> </a:t>
            </a:r>
            <a:r>
              <a:rPr lang="en-US" sz="2800" dirty="0">
                <a:solidFill>
                  <a:srgbClr val="000000"/>
                </a:solidFill>
                <a:ea typeface="+mn-ea"/>
                <a:cs typeface="+mn-cs"/>
              </a:rPr>
              <a:t>and </a:t>
            </a:r>
            <a:r>
              <a:rPr lang="en-US" sz="2800" b="1" dirty="0">
                <a:solidFill>
                  <a:schemeClr val="tx2"/>
                </a:solidFill>
                <a:ea typeface="+mn-ea"/>
                <a:cs typeface="+mn-cs"/>
              </a:rPr>
              <a:t>SQL joins </a:t>
            </a:r>
            <a:r>
              <a:rPr lang="en-US" sz="2800" dirty="0">
                <a:solidFill>
                  <a:srgbClr val="000000"/>
                </a:solidFill>
                <a:ea typeface="+mn-ea"/>
                <a:cs typeface="+mn-cs"/>
              </a:rPr>
              <a:t>both process multiple tables.</a:t>
            </a:r>
          </a:p>
          <a:p>
            <a:pPr marL="342900" lvl="0" indent="-342900" fontAlgn="base">
              <a:lnSpc>
                <a:spcPct val="90000"/>
              </a:lnSpc>
              <a:spcBef>
                <a:spcPct val="20000"/>
              </a:spcBef>
              <a:spcAft>
                <a:spcPct val="0"/>
              </a:spcAft>
              <a:buClrTx/>
              <a:buSzTx/>
              <a:buFontTx/>
              <a:buChar char="•"/>
            </a:pPr>
            <a:r>
              <a:rPr lang="en-US" sz="2800" dirty="0">
                <a:solidFill>
                  <a:srgbClr val="000000"/>
                </a:solidFill>
                <a:ea typeface="+mn-ea"/>
                <a:cs typeface="+mn-cs"/>
              </a:rPr>
              <a:t>An </a:t>
            </a:r>
            <a:r>
              <a:rPr lang="en-US" sz="2800" b="1" dirty="0">
                <a:solidFill>
                  <a:schemeClr val="tx2"/>
                </a:solidFill>
                <a:ea typeface="+mn-ea"/>
                <a:cs typeface="+mn-cs"/>
              </a:rPr>
              <a:t>SQL subquery</a:t>
            </a:r>
            <a:r>
              <a:rPr lang="en-US" sz="2800" dirty="0">
                <a:solidFill>
                  <a:schemeClr val="tx2"/>
                </a:solidFill>
                <a:ea typeface="+mn-ea"/>
                <a:cs typeface="+mn-cs"/>
              </a:rPr>
              <a:t> </a:t>
            </a:r>
            <a:r>
              <a:rPr lang="en-US" sz="2800" dirty="0">
                <a:solidFill>
                  <a:srgbClr val="000000"/>
                </a:solidFill>
                <a:ea typeface="+mn-ea"/>
                <a:cs typeface="+mn-cs"/>
              </a:rPr>
              <a:t>can only be used to retrieve data from the “top </a:t>
            </a:r>
            <a:r>
              <a:rPr lang="en-US" sz="2800" dirty="0" smtClean="0">
                <a:solidFill>
                  <a:srgbClr val="000000"/>
                </a:solidFill>
                <a:ea typeface="+mn-ea"/>
                <a:cs typeface="+mn-cs"/>
              </a:rPr>
              <a:t>table.”</a:t>
            </a:r>
            <a:endParaRPr lang="en-US" sz="2800" dirty="0">
              <a:solidFill>
                <a:srgbClr val="000000"/>
              </a:solidFill>
              <a:ea typeface="+mn-ea"/>
              <a:cs typeface="+mn-cs"/>
            </a:endParaRPr>
          </a:p>
          <a:p>
            <a:pPr marL="342900" lvl="0" indent="-342900" fontAlgn="base">
              <a:lnSpc>
                <a:spcPct val="90000"/>
              </a:lnSpc>
              <a:spcBef>
                <a:spcPct val="20000"/>
              </a:spcBef>
              <a:spcAft>
                <a:spcPct val="0"/>
              </a:spcAft>
              <a:buClrTx/>
              <a:buSzTx/>
              <a:buFontTx/>
              <a:buChar char="•"/>
            </a:pPr>
            <a:r>
              <a:rPr lang="en-US" sz="2800" dirty="0">
                <a:solidFill>
                  <a:srgbClr val="000000"/>
                </a:solidFill>
                <a:ea typeface="+mn-ea"/>
                <a:cs typeface="+mn-cs"/>
              </a:rPr>
              <a:t>An </a:t>
            </a:r>
            <a:r>
              <a:rPr lang="en-US" sz="2800" b="1" dirty="0">
                <a:solidFill>
                  <a:schemeClr val="tx2"/>
                </a:solidFill>
                <a:ea typeface="+mn-ea"/>
                <a:cs typeface="+mn-cs"/>
              </a:rPr>
              <a:t>SQL join</a:t>
            </a:r>
            <a:r>
              <a:rPr lang="en-US" sz="2800" dirty="0">
                <a:solidFill>
                  <a:schemeClr val="tx2"/>
                </a:solidFill>
                <a:ea typeface="+mn-ea"/>
                <a:cs typeface="+mn-cs"/>
              </a:rPr>
              <a:t> </a:t>
            </a:r>
            <a:r>
              <a:rPr lang="en-US" sz="2800" dirty="0">
                <a:solidFill>
                  <a:srgbClr val="000000"/>
                </a:solidFill>
                <a:ea typeface="+mn-ea"/>
                <a:cs typeface="+mn-cs"/>
              </a:rPr>
              <a:t>can be used to obtain data from any number of tables, including the “top table” of the subquery. </a:t>
            </a:r>
          </a:p>
          <a:p>
            <a:pPr marL="342900" lvl="0" indent="-342900" fontAlgn="base">
              <a:lnSpc>
                <a:spcPct val="90000"/>
              </a:lnSpc>
              <a:spcBef>
                <a:spcPct val="20000"/>
              </a:spcBef>
              <a:spcAft>
                <a:spcPct val="0"/>
              </a:spcAft>
              <a:buClrTx/>
              <a:buSzTx/>
              <a:buFontTx/>
              <a:buChar char="•"/>
            </a:pPr>
            <a:r>
              <a:rPr lang="en-US" sz="2800" dirty="0">
                <a:solidFill>
                  <a:srgbClr val="000000"/>
                </a:solidFill>
                <a:ea typeface="+mn-ea"/>
                <a:cs typeface="+mn-cs"/>
              </a:rPr>
              <a:t>In Chapter 8, we will study the </a:t>
            </a:r>
            <a:r>
              <a:rPr lang="en-US" sz="2800" b="1" dirty="0">
                <a:solidFill>
                  <a:schemeClr val="tx2"/>
                </a:solidFill>
                <a:ea typeface="+mn-ea"/>
                <a:cs typeface="+mn-cs"/>
              </a:rPr>
              <a:t>correlated</a:t>
            </a:r>
            <a:r>
              <a:rPr lang="en-US" sz="2800" b="1" dirty="0">
                <a:solidFill>
                  <a:srgbClr val="0099CC"/>
                </a:solidFill>
                <a:ea typeface="+mn-ea"/>
                <a:cs typeface="+mn-cs"/>
              </a:rPr>
              <a:t> </a:t>
            </a:r>
            <a:r>
              <a:rPr lang="en-US" sz="2800" b="1" dirty="0">
                <a:solidFill>
                  <a:schemeClr val="tx2"/>
                </a:solidFill>
                <a:ea typeface="+mn-ea"/>
                <a:cs typeface="+mn-cs"/>
              </a:rPr>
              <a:t>subquery</a:t>
            </a:r>
            <a:r>
              <a:rPr lang="en-US" sz="2800" dirty="0">
                <a:solidFill>
                  <a:srgbClr val="000000"/>
                </a:solidFill>
                <a:ea typeface="+mn-ea"/>
                <a:cs typeface="+mn-cs"/>
              </a:rPr>
              <a:t>. </a:t>
            </a:r>
            <a:r>
              <a:rPr lang="en-US" sz="2800" dirty="0" smtClean="0">
                <a:solidFill>
                  <a:srgbClr val="000000"/>
                </a:solidFill>
                <a:ea typeface="+mn-ea"/>
                <a:cs typeface="+mn-cs"/>
              </a:rPr>
              <a:t>That </a:t>
            </a:r>
            <a:r>
              <a:rPr lang="en-US" sz="2800" dirty="0">
                <a:solidFill>
                  <a:srgbClr val="000000"/>
                </a:solidFill>
                <a:ea typeface="+mn-ea"/>
                <a:cs typeface="+mn-cs"/>
              </a:rPr>
              <a:t>kind of subquery can do work that is not possible with joins. </a:t>
            </a:r>
          </a:p>
          <a:p>
            <a:endParaRPr lang="en-US" dirty="0"/>
          </a:p>
        </p:txBody>
      </p:sp>
    </p:spTree>
    <p:extLst>
      <p:ext uri="{BB962C8B-B14F-4D97-AF65-F5344CB8AC3E}">
        <p14:creationId xmlns:p14="http://schemas.microsoft.com/office/powerpoint/2010/main" val="167777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4D47-2921-4D8B-8ED0-D7802FB6EEA6}"/>
              </a:ext>
            </a:extLst>
          </p:cNvPr>
          <p:cNvSpPr>
            <a:spLocks noGrp="1"/>
          </p:cNvSpPr>
          <p:nvPr>
            <p:ph type="title"/>
          </p:nvPr>
        </p:nvSpPr>
        <p:spPr/>
        <p:txBody>
          <a:bodyPr/>
          <a:lstStyle/>
          <a:p>
            <a:r>
              <a:rPr lang="en-US" sz="3000" dirty="0"/>
              <a:t>SQL Queries on Recursive Relationships (1 of 3)</a:t>
            </a:r>
          </a:p>
        </p:txBody>
      </p:sp>
      <p:sp>
        <p:nvSpPr>
          <p:cNvPr id="3" name="Text Placeholder 2">
            <a:extLst>
              <a:ext uri="{FF2B5EF4-FFF2-40B4-BE49-F238E27FC236}">
                <a16:creationId xmlns:a16="http://schemas.microsoft.com/office/drawing/2014/main" id="{490D1533-D33C-46FF-9BBD-25563773FF37}"/>
              </a:ext>
            </a:extLst>
          </p:cNvPr>
          <p:cNvSpPr>
            <a:spLocks noGrp="1"/>
          </p:cNvSpPr>
          <p:nvPr>
            <p:ph type="body" idx="1"/>
          </p:nvPr>
        </p:nvSpPr>
        <p:spPr/>
        <p:txBody>
          <a:bodyPr/>
          <a:lstStyle/>
          <a:p>
            <a:r>
              <a:rPr lang="en-US" sz="2400" b="1" dirty="0">
                <a:solidFill>
                  <a:schemeClr val="tx2"/>
                </a:solidFill>
              </a:rPr>
              <a:t>Recursive</a:t>
            </a:r>
            <a:r>
              <a:rPr lang="en-US" sz="2400" b="1" dirty="0"/>
              <a:t> </a:t>
            </a:r>
            <a:r>
              <a:rPr lang="en-US" sz="2400" dirty="0"/>
              <a:t>means that something recurs or repeats.</a:t>
            </a:r>
          </a:p>
          <a:p>
            <a:r>
              <a:rPr lang="en-US" sz="2400" dirty="0"/>
              <a:t>A </a:t>
            </a:r>
            <a:r>
              <a:rPr lang="en-US" sz="2400" b="1" dirty="0">
                <a:solidFill>
                  <a:schemeClr val="tx2"/>
                </a:solidFill>
              </a:rPr>
              <a:t>recursive procedure </a:t>
            </a:r>
            <a:r>
              <a:rPr lang="en-US" sz="2400" dirty="0">
                <a:solidFill>
                  <a:schemeClr val="tx1"/>
                </a:solidFill>
              </a:rPr>
              <a:t>(i</a:t>
            </a:r>
            <a:r>
              <a:rPr lang="en-US" sz="2400" dirty="0"/>
              <a:t>n computer programming languages) is a block of code that calls itself.</a:t>
            </a:r>
          </a:p>
          <a:p>
            <a:r>
              <a:rPr lang="en-US" sz="2400" dirty="0"/>
              <a:t>A </a:t>
            </a:r>
            <a:r>
              <a:rPr lang="en-US" sz="2400" b="1" i="1" dirty="0">
                <a:solidFill>
                  <a:schemeClr val="tx2"/>
                </a:solidFill>
              </a:rPr>
              <a:t>recursive relationship</a:t>
            </a:r>
            <a:r>
              <a:rPr lang="en-US" sz="2400" dirty="0"/>
              <a:t> </a:t>
            </a:r>
            <a:r>
              <a:rPr lang="en-US" sz="2400" dirty="0">
                <a:solidFill>
                  <a:schemeClr val="tx1"/>
                </a:solidFill>
              </a:rPr>
              <a:t>(i</a:t>
            </a:r>
            <a:r>
              <a:rPr lang="en-US" sz="2400" dirty="0"/>
              <a:t>n database structures) is a relationship between two columns in the same table.</a:t>
            </a:r>
          </a:p>
        </p:txBody>
      </p:sp>
    </p:spTree>
    <p:extLst>
      <p:ext uri="{BB962C8B-B14F-4D97-AF65-F5344CB8AC3E}">
        <p14:creationId xmlns:p14="http://schemas.microsoft.com/office/powerpoint/2010/main" val="3533425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5F37-D73A-4FE8-A53F-183A64029C02}"/>
              </a:ext>
            </a:extLst>
          </p:cNvPr>
          <p:cNvSpPr>
            <a:spLocks noGrp="1"/>
          </p:cNvSpPr>
          <p:nvPr>
            <p:ph type="title"/>
          </p:nvPr>
        </p:nvSpPr>
        <p:spPr/>
        <p:txBody>
          <a:bodyPr/>
          <a:lstStyle/>
          <a:p>
            <a:r>
              <a:rPr lang="en-US" sz="3000" dirty="0"/>
              <a:t>SQL Queries on Recursive Relationships (2 of 3)</a:t>
            </a:r>
            <a:endParaRPr lang="en-US" dirty="0"/>
          </a:p>
        </p:txBody>
      </p:sp>
      <p:sp>
        <p:nvSpPr>
          <p:cNvPr id="3" name="Text Placeholder 2">
            <a:extLst>
              <a:ext uri="{FF2B5EF4-FFF2-40B4-BE49-F238E27FC236}">
                <a16:creationId xmlns:a16="http://schemas.microsoft.com/office/drawing/2014/main" id="{8177D97D-360E-4349-8BC8-5E8FDDECEB30}"/>
              </a:ext>
            </a:extLst>
          </p:cNvPr>
          <p:cNvSpPr>
            <a:spLocks noGrp="1"/>
          </p:cNvSpPr>
          <p:nvPr>
            <p:ph type="body" idx="1"/>
          </p:nvPr>
        </p:nvSpPr>
        <p:spPr/>
        <p:txBody>
          <a:bodyPr/>
          <a:lstStyle/>
          <a:p>
            <a:pPr marL="101600" indent="0">
              <a:spcBef>
                <a:spcPts val="500"/>
              </a:spcBef>
              <a:buNone/>
            </a:pPr>
            <a:r>
              <a:rPr lang="en-US" sz="2100" dirty="0"/>
              <a:t>In the Cape Codd Outdoor Sports data extract below, the BUYER table has a recursive relationship: the Supervisor column holds value of the BuyerName column as data and serves as a foreign key referencing BuyerName as the associated primary key.</a:t>
            </a:r>
          </a:p>
          <a:p>
            <a:pPr marL="101600" indent="0">
              <a:spcBef>
                <a:spcPts val="0"/>
              </a:spcBef>
              <a:buNone/>
            </a:pPr>
            <a:endParaRPr lang="en-US" sz="2100" dirty="0"/>
          </a:p>
          <a:p>
            <a:pPr marL="588518" lvl="1" indent="0">
              <a:spcBef>
                <a:spcPts val="500"/>
              </a:spcBef>
              <a:buNone/>
            </a:pPr>
            <a:r>
              <a:rPr lang="en-US" b="1" dirty="0">
                <a:solidFill>
                  <a:srgbClr val="00ABBD"/>
                </a:solidFill>
                <a:latin typeface="Courier New" panose="02070309020205020404" pitchFamily="49" charset="0"/>
              </a:rPr>
              <a:t>/* *** SQL-Query-CH02-70 *** */</a:t>
            </a:r>
          </a:p>
          <a:p>
            <a:pPr marL="588518" marR="19540" lvl="1" indent="0">
              <a:spcBef>
                <a:spcPts val="500"/>
              </a:spcBef>
              <a:buNone/>
            </a:pPr>
            <a:r>
              <a:rPr lang="en-US" b="1" dirty="0">
                <a:solidFill>
                  <a:srgbClr val="00ABBD"/>
                </a:solidFill>
                <a:latin typeface="Courier New" panose="02070309020205020404" pitchFamily="49" charset="0"/>
              </a:rPr>
              <a:t>SELECT 	BuyerName, Department, Position, Supervisor </a:t>
            </a:r>
          </a:p>
          <a:p>
            <a:pPr marL="588518" marR="19540" lvl="1" indent="0">
              <a:spcBef>
                <a:spcPts val="500"/>
              </a:spcBef>
              <a:buNone/>
            </a:pPr>
            <a:r>
              <a:rPr lang="en-US" b="1" dirty="0">
                <a:solidFill>
                  <a:srgbClr val="00ABBD"/>
                </a:solidFill>
                <a:latin typeface="Courier New" panose="02070309020205020404" pitchFamily="49" charset="0"/>
              </a:rPr>
              <a:t>FROM 	BUYER</a:t>
            </a:r>
          </a:p>
          <a:p>
            <a:pPr marL="588518" lvl="1" indent="0">
              <a:spcBef>
                <a:spcPts val="500"/>
              </a:spcBef>
              <a:buNone/>
            </a:pPr>
            <a:r>
              <a:rPr lang="en-US" b="1" dirty="0">
                <a:solidFill>
                  <a:srgbClr val="00ABBD"/>
                </a:solidFill>
                <a:latin typeface="Courier New" panose="02070309020205020404" pitchFamily="49" charset="0"/>
              </a:rPr>
              <a:t>ORDER BY 	Position DESC;</a:t>
            </a:r>
          </a:p>
          <a:p>
            <a:endParaRPr lang="en-US" dirty="0"/>
          </a:p>
        </p:txBody>
      </p:sp>
      <p:pic>
        <p:nvPicPr>
          <p:cNvPr id="5" name="Picture 4">
            <a:extLst>
              <a:ext uri="{FF2B5EF4-FFF2-40B4-BE49-F238E27FC236}">
                <a16:creationId xmlns:a16="http://schemas.microsoft.com/office/drawing/2014/main" id="{14C71FE2-B04E-40B6-B6B5-A56E6BDECD9B}"/>
              </a:ext>
            </a:extLst>
          </p:cNvPr>
          <p:cNvPicPr>
            <a:picLocks noChangeAspect="1"/>
          </p:cNvPicPr>
          <p:nvPr/>
        </p:nvPicPr>
        <p:blipFill>
          <a:blip r:embed="rId2"/>
          <a:stretch>
            <a:fillRect/>
          </a:stretch>
        </p:blipFill>
        <p:spPr>
          <a:xfrm>
            <a:off x="2355017" y="4670643"/>
            <a:ext cx="4433965" cy="1563901"/>
          </a:xfrm>
          <a:prstGeom prst="rect">
            <a:avLst/>
          </a:prstGeom>
        </p:spPr>
      </p:pic>
    </p:spTree>
    <p:extLst>
      <p:ext uri="{BB962C8B-B14F-4D97-AF65-F5344CB8AC3E}">
        <p14:creationId xmlns:p14="http://schemas.microsoft.com/office/powerpoint/2010/main" val="3395498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2E48-4C0F-4619-B197-7E99494DAC84}"/>
              </a:ext>
            </a:extLst>
          </p:cNvPr>
          <p:cNvSpPr>
            <a:spLocks noGrp="1"/>
          </p:cNvSpPr>
          <p:nvPr>
            <p:ph type="title"/>
          </p:nvPr>
        </p:nvSpPr>
        <p:spPr/>
        <p:txBody>
          <a:bodyPr/>
          <a:lstStyle/>
          <a:p>
            <a:r>
              <a:rPr lang="en-US" sz="3000" dirty="0"/>
              <a:t>SQL Queries on Recursive Relationships (3 of 3)</a:t>
            </a:r>
            <a:endParaRPr lang="en-US" dirty="0"/>
          </a:p>
        </p:txBody>
      </p:sp>
      <p:sp>
        <p:nvSpPr>
          <p:cNvPr id="3" name="Text Placeholder 2">
            <a:extLst>
              <a:ext uri="{FF2B5EF4-FFF2-40B4-BE49-F238E27FC236}">
                <a16:creationId xmlns:a16="http://schemas.microsoft.com/office/drawing/2014/main" id="{C7C761F2-E51D-4A50-A432-406093C9E11C}"/>
              </a:ext>
            </a:extLst>
          </p:cNvPr>
          <p:cNvSpPr>
            <a:spLocks noGrp="1"/>
          </p:cNvSpPr>
          <p:nvPr>
            <p:ph type="body" idx="1"/>
          </p:nvPr>
        </p:nvSpPr>
        <p:spPr/>
        <p:txBody>
          <a:bodyPr/>
          <a:lstStyle/>
          <a:p>
            <a:pPr marL="101600" indent="0">
              <a:buNone/>
            </a:pPr>
            <a:r>
              <a:rPr lang="en-US" sz="2200" dirty="0">
                <a:latin typeface="+mn-lt"/>
              </a:rPr>
              <a:t>The solution is to use table aliases to create two aliased versions of the same single table. Thus, the query below lists each BuyerName and that person’s Supervisor:</a:t>
            </a:r>
            <a:endParaRPr lang="en-US" sz="2200" b="1" dirty="0">
              <a:solidFill>
                <a:srgbClr val="00ABBD"/>
              </a:solidFill>
              <a:latin typeface="+mn-lt"/>
            </a:endParaRPr>
          </a:p>
          <a:p>
            <a:pPr marL="588518" lvl="1" indent="0">
              <a:spcBef>
                <a:spcPts val="500"/>
              </a:spcBef>
              <a:buNone/>
            </a:pPr>
            <a:endParaRPr lang="en-US" b="1" dirty="0">
              <a:solidFill>
                <a:srgbClr val="00ABBD"/>
              </a:solidFill>
              <a:latin typeface="Courier New" panose="02070309020205020404" pitchFamily="49" charset="0"/>
            </a:endParaRPr>
          </a:p>
          <a:p>
            <a:pPr marL="588518" lvl="1" indent="0">
              <a:spcBef>
                <a:spcPts val="500"/>
              </a:spcBef>
              <a:buNone/>
            </a:pPr>
            <a:r>
              <a:rPr lang="en-US" b="1" dirty="0">
                <a:solidFill>
                  <a:srgbClr val="00ABBD"/>
                </a:solidFill>
                <a:latin typeface="Courier New" panose="02070309020205020404" pitchFamily="49" charset="0"/>
              </a:rPr>
              <a:t>/* *** SQL-Query-CH02-71 *** */</a:t>
            </a:r>
          </a:p>
          <a:p>
            <a:pPr marL="588518" lvl="1" indent="0">
              <a:spcBef>
                <a:spcPts val="500"/>
              </a:spcBef>
              <a:buNone/>
            </a:pPr>
            <a:r>
              <a:rPr lang="en-US" b="1" dirty="0">
                <a:solidFill>
                  <a:srgbClr val="00ABBD"/>
                </a:solidFill>
                <a:latin typeface="Courier New" panose="02070309020205020404" pitchFamily="49" charset="0"/>
              </a:rPr>
              <a:t>SELECT	S.BuyerName AS SupervisorName, S.Position AS 		SupervisorPosition, B.BuyerName, B.Position </a:t>
            </a:r>
          </a:p>
          <a:p>
            <a:pPr marL="588518" lvl="1" indent="0">
              <a:spcBef>
                <a:spcPts val="500"/>
              </a:spcBef>
              <a:buNone/>
            </a:pPr>
            <a:r>
              <a:rPr lang="en-US" b="1" dirty="0">
                <a:solidFill>
                  <a:srgbClr val="00ABBD"/>
                </a:solidFill>
                <a:latin typeface="Courier New" panose="02070309020205020404" pitchFamily="49" charset="0"/>
              </a:rPr>
              <a:t>FROM 	BUYER S JOIN BUYER B</a:t>
            </a:r>
          </a:p>
          <a:p>
            <a:pPr marL="958850" marR="37390" lvl="2" indent="0">
              <a:spcBef>
                <a:spcPts val="500"/>
              </a:spcBef>
              <a:buNone/>
            </a:pPr>
            <a:r>
              <a:rPr lang="en-US" b="1" dirty="0">
                <a:solidFill>
                  <a:srgbClr val="00ABBD"/>
                </a:solidFill>
                <a:latin typeface="Courier New" panose="02070309020205020404" pitchFamily="49" charset="0"/>
              </a:rPr>
              <a:t>ON 	S.BuyerName = B.Supervisor ORDER BY S.BuyerName;</a:t>
            </a:r>
          </a:p>
          <a:p>
            <a:endParaRPr lang="en-US" dirty="0"/>
          </a:p>
        </p:txBody>
      </p:sp>
      <p:pic>
        <p:nvPicPr>
          <p:cNvPr id="7" name="Picture 6">
            <a:extLst>
              <a:ext uri="{FF2B5EF4-FFF2-40B4-BE49-F238E27FC236}">
                <a16:creationId xmlns:a16="http://schemas.microsoft.com/office/drawing/2014/main" id="{96211B8F-606B-40B8-A0CE-90C9D475539E}"/>
              </a:ext>
            </a:extLst>
          </p:cNvPr>
          <p:cNvPicPr>
            <a:picLocks noChangeAspect="1"/>
          </p:cNvPicPr>
          <p:nvPr/>
        </p:nvPicPr>
        <p:blipFill>
          <a:blip r:embed="rId2"/>
          <a:stretch>
            <a:fillRect/>
          </a:stretch>
        </p:blipFill>
        <p:spPr>
          <a:xfrm>
            <a:off x="1994554" y="4692257"/>
            <a:ext cx="5154892" cy="1334470"/>
          </a:xfrm>
          <a:prstGeom prst="rect">
            <a:avLst/>
          </a:prstGeom>
        </p:spPr>
      </p:pic>
    </p:spTree>
    <p:extLst>
      <p:ext uri="{BB962C8B-B14F-4D97-AF65-F5344CB8AC3E}">
        <p14:creationId xmlns:p14="http://schemas.microsoft.com/office/powerpoint/2010/main" val="2581367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FC64-C742-4B72-8F4A-AD43E41ABDE6}"/>
              </a:ext>
            </a:extLst>
          </p:cNvPr>
          <p:cNvSpPr>
            <a:spLocks noGrp="1"/>
          </p:cNvSpPr>
          <p:nvPr>
            <p:ph type="title"/>
          </p:nvPr>
        </p:nvSpPr>
        <p:spPr/>
        <p:txBody>
          <a:bodyPr/>
          <a:lstStyle/>
          <a:p>
            <a:r>
              <a:rPr lang="en-US" dirty="0"/>
              <a:t>Figure 2-32 (1 of 4)</a:t>
            </a:r>
            <a:br>
              <a:rPr lang="en-US" dirty="0"/>
            </a:br>
            <a:r>
              <a:rPr lang="en-US" sz="3000" dirty="0"/>
              <a:t>The Logic of Outer Joins – Example Tables</a:t>
            </a:r>
          </a:p>
        </p:txBody>
      </p:sp>
      <p:pic>
        <p:nvPicPr>
          <p:cNvPr id="5" name="Picture 4">
            <a:extLst>
              <a:ext uri="{FF2B5EF4-FFF2-40B4-BE49-F238E27FC236}">
                <a16:creationId xmlns:a16="http://schemas.microsoft.com/office/drawing/2014/main" id="{A6E11059-07FC-4037-AC64-5C7DD84FEAE5}"/>
              </a:ext>
            </a:extLst>
          </p:cNvPr>
          <p:cNvPicPr>
            <a:picLocks noChangeAspect="1"/>
          </p:cNvPicPr>
          <p:nvPr/>
        </p:nvPicPr>
        <p:blipFill>
          <a:blip r:embed="rId2"/>
          <a:stretch>
            <a:fillRect/>
          </a:stretch>
        </p:blipFill>
        <p:spPr>
          <a:xfrm>
            <a:off x="806236" y="1697944"/>
            <a:ext cx="7531528" cy="3462112"/>
          </a:xfrm>
          <a:prstGeom prst="rect">
            <a:avLst/>
          </a:prstGeom>
        </p:spPr>
      </p:pic>
    </p:spTree>
    <p:extLst>
      <p:ext uri="{BB962C8B-B14F-4D97-AF65-F5344CB8AC3E}">
        <p14:creationId xmlns:p14="http://schemas.microsoft.com/office/powerpoint/2010/main" val="2922566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2A6F-AFC0-4F4D-8025-A5E0569DFB1F}"/>
              </a:ext>
            </a:extLst>
          </p:cNvPr>
          <p:cNvSpPr>
            <a:spLocks noGrp="1"/>
          </p:cNvSpPr>
          <p:nvPr>
            <p:ph type="title"/>
          </p:nvPr>
        </p:nvSpPr>
        <p:spPr/>
        <p:txBody>
          <a:bodyPr/>
          <a:lstStyle/>
          <a:p>
            <a:r>
              <a:rPr lang="en-US" dirty="0"/>
              <a:t>Figure 2-32 (2 of 4)</a:t>
            </a:r>
            <a:br>
              <a:rPr lang="en-US" dirty="0"/>
            </a:br>
            <a:r>
              <a:rPr lang="en-US" sz="3000" dirty="0"/>
              <a:t>INNER JOIN (STUDENT and LOCKER Tables)</a:t>
            </a:r>
            <a:endParaRPr lang="en-US" dirty="0"/>
          </a:p>
        </p:txBody>
      </p:sp>
      <p:pic>
        <p:nvPicPr>
          <p:cNvPr id="5" name="Picture 4">
            <a:extLst>
              <a:ext uri="{FF2B5EF4-FFF2-40B4-BE49-F238E27FC236}">
                <a16:creationId xmlns:a16="http://schemas.microsoft.com/office/drawing/2014/main" id="{EACCED60-0292-4DB1-901F-5EBFA050CF41}"/>
              </a:ext>
            </a:extLst>
          </p:cNvPr>
          <p:cNvPicPr>
            <a:picLocks noChangeAspect="1"/>
          </p:cNvPicPr>
          <p:nvPr/>
        </p:nvPicPr>
        <p:blipFill>
          <a:blip r:embed="rId2"/>
          <a:stretch>
            <a:fillRect/>
          </a:stretch>
        </p:blipFill>
        <p:spPr>
          <a:xfrm>
            <a:off x="534625" y="1796379"/>
            <a:ext cx="8074749" cy="1726138"/>
          </a:xfrm>
          <a:prstGeom prst="rect">
            <a:avLst/>
          </a:prstGeom>
        </p:spPr>
      </p:pic>
    </p:spTree>
    <p:extLst>
      <p:ext uri="{BB962C8B-B14F-4D97-AF65-F5344CB8AC3E}">
        <p14:creationId xmlns:p14="http://schemas.microsoft.com/office/powerpoint/2010/main" val="2679883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D30C-D50A-44E9-B546-AA91419D6120}"/>
              </a:ext>
            </a:extLst>
          </p:cNvPr>
          <p:cNvSpPr>
            <a:spLocks noGrp="1"/>
          </p:cNvSpPr>
          <p:nvPr>
            <p:ph type="title"/>
          </p:nvPr>
        </p:nvSpPr>
        <p:spPr/>
        <p:txBody>
          <a:bodyPr/>
          <a:lstStyle/>
          <a:p>
            <a:r>
              <a:rPr lang="en-US" dirty="0"/>
              <a:t>Figure 2-32 (3 of 4)</a:t>
            </a:r>
            <a:br>
              <a:rPr lang="en-US" dirty="0"/>
            </a:br>
            <a:r>
              <a:rPr lang="en-US" sz="2600" dirty="0"/>
              <a:t>LEFT OUTER JOIN (STUDENT and LOCKER Tables)</a:t>
            </a:r>
          </a:p>
        </p:txBody>
      </p:sp>
      <p:pic>
        <p:nvPicPr>
          <p:cNvPr id="5" name="Picture 4">
            <a:extLst>
              <a:ext uri="{FF2B5EF4-FFF2-40B4-BE49-F238E27FC236}">
                <a16:creationId xmlns:a16="http://schemas.microsoft.com/office/drawing/2014/main" id="{EC4B5CE5-642B-4350-9816-11B4E09428BF}"/>
              </a:ext>
            </a:extLst>
          </p:cNvPr>
          <p:cNvPicPr>
            <a:picLocks noChangeAspect="1"/>
          </p:cNvPicPr>
          <p:nvPr/>
        </p:nvPicPr>
        <p:blipFill>
          <a:blip r:embed="rId2"/>
          <a:stretch>
            <a:fillRect/>
          </a:stretch>
        </p:blipFill>
        <p:spPr>
          <a:xfrm>
            <a:off x="637448" y="1827967"/>
            <a:ext cx="7869103" cy="2068623"/>
          </a:xfrm>
          <a:prstGeom prst="rect">
            <a:avLst/>
          </a:prstGeom>
        </p:spPr>
      </p:pic>
    </p:spTree>
    <p:extLst>
      <p:ext uri="{BB962C8B-B14F-4D97-AF65-F5344CB8AC3E}">
        <p14:creationId xmlns:p14="http://schemas.microsoft.com/office/powerpoint/2010/main" val="25498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DA20-6086-4FEE-9B81-E0E77B44FF7F}"/>
              </a:ext>
            </a:extLst>
          </p:cNvPr>
          <p:cNvSpPr>
            <a:spLocks noGrp="1"/>
          </p:cNvSpPr>
          <p:nvPr>
            <p:ph type="title"/>
          </p:nvPr>
        </p:nvSpPr>
        <p:spPr/>
        <p:txBody>
          <a:bodyPr/>
          <a:lstStyle/>
          <a:p>
            <a:r>
              <a:rPr lang="en-US" dirty="0"/>
              <a:t>Chapter 2 Part 2 Coverage</a:t>
            </a:r>
          </a:p>
        </p:txBody>
      </p:sp>
      <p:sp>
        <p:nvSpPr>
          <p:cNvPr id="3" name="Text Placeholder 2">
            <a:extLst>
              <a:ext uri="{FF2B5EF4-FFF2-40B4-BE49-F238E27FC236}">
                <a16:creationId xmlns:a16="http://schemas.microsoft.com/office/drawing/2014/main" id="{3D753ACE-9F7D-4192-B6D7-1A204364507B}"/>
              </a:ext>
            </a:extLst>
          </p:cNvPr>
          <p:cNvSpPr>
            <a:spLocks noGrp="1"/>
          </p:cNvSpPr>
          <p:nvPr>
            <p:ph type="body" idx="1"/>
          </p:nvPr>
        </p:nvSpPr>
        <p:spPr/>
        <p:txBody>
          <a:bodyPr/>
          <a:lstStyle/>
          <a:p>
            <a:r>
              <a:rPr lang="en-US" sz="2800" dirty="0"/>
              <a:t>This Microsoft PowerPoint Slide Show covers </a:t>
            </a:r>
            <a:r>
              <a:rPr lang="en-US" sz="2800" b="1" dirty="0">
                <a:solidFill>
                  <a:schemeClr val="tx2"/>
                </a:solidFill>
              </a:rPr>
              <a:t>multiple table queries</a:t>
            </a:r>
            <a:r>
              <a:rPr lang="en-US" sz="2800" dirty="0">
                <a:solidFill>
                  <a:schemeClr val="tx2"/>
                </a:solidFill>
              </a:rPr>
              <a:t> </a:t>
            </a:r>
            <a:r>
              <a:rPr lang="en-US" sz="2800" dirty="0"/>
              <a:t>and </a:t>
            </a:r>
            <a:r>
              <a:rPr lang="en-US" sz="2800" b="1" dirty="0">
                <a:solidFill>
                  <a:schemeClr val="tx2"/>
                </a:solidFill>
              </a:rPr>
              <a:t>chapter objectives </a:t>
            </a:r>
            <a:r>
              <a:rPr lang="en-US" sz="2800" b="1" dirty="0" smtClean="0">
                <a:solidFill>
                  <a:schemeClr val="tx2"/>
                </a:solidFill>
              </a:rPr>
              <a:t>2.11-2.15.</a:t>
            </a:r>
            <a:endParaRPr lang="en-US" sz="2800" b="1" dirty="0">
              <a:solidFill>
                <a:schemeClr val="tx2"/>
              </a:solidFill>
            </a:endParaRPr>
          </a:p>
          <a:p>
            <a:r>
              <a:rPr lang="en-US" sz="2800" dirty="0"/>
              <a:t>The material in the Microsoft PowerPoint Slide Show for Chapter Two Part One on </a:t>
            </a:r>
            <a:r>
              <a:rPr lang="en-US" sz="2800" b="1" dirty="0">
                <a:solidFill>
                  <a:schemeClr val="tx2"/>
                </a:solidFill>
              </a:rPr>
              <a:t>single table queries</a:t>
            </a:r>
            <a:r>
              <a:rPr lang="en-US" sz="2800" dirty="0"/>
              <a:t> </a:t>
            </a:r>
            <a:r>
              <a:rPr lang="en-US" sz="2800" i="1" dirty="0"/>
              <a:t>must</a:t>
            </a:r>
            <a:r>
              <a:rPr lang="en-US" sz="2800" dirty="0"/>
              <a:t> by covered before discussing the material in this Slide Show.</a:t>
            </a:r>
          </a:p>
          <a:p>
            <a:r>
              <a:rPr lang="en-US" sz="2800" dirty="0"/>
              <a:t>A review of the </a:t>
            </a:r>
            <a:r>
              <a:rPr lang="en-US" sz="2800" b="1" dirty="0">
                <a:solidFill>
                  <a:schemeClr val="tx2"/>
                </a:solidFill>
              </a:rPr>
              <a:t>Cape Codd Outdoor Sports </a:t>
            </a:r>
            <a:r>
              <a:rPr lang="en-US" sz="2800" dirty="0"/>
              <a:t>database is included for continuity.</a:t>
            </a:r>
          </a:p>
          <a:p>
            <a:pPr marL="101600" indent="0">
              <a:buNone/>
            </a:pPr>
            <a:endParaRPr lang="en-US" sz="2800" dirty="0"/>
          </a:p>
        </p:txBody>
      </p:sp>
    </p:spTree>
    <p:extLst>
      <p:ext uri="{BB962C8B-B14F-4D97-AF65-F5344CB8AC3E}">
        <p14:creationId xmlns:p14="http://schemas.microsoft.com/office/powerpoint/2010/main" val="2669316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9286-5878-4D19-835C-10D9537DFD39}"/>
              </a:ext>
            </a:extLst>
          </p:cNvPr>
          <p:cNvSpPr>
            <a:spLocks noGrp="1"/>
          </p:cNvSpPr>
          <p:nvPr>
            <p:ph type="title"/>
          </p:nvPr>
        </p:nvSpPr>
        <p:spPr/>
        <p:txBody>
          <a:bodyPr/>
          <a:lstStyle/>
          <a:p>
            <a:r>
              <a:rPr lang="en-US" dirty="0"/>
              <a:t>Figure 2-32 (4 of 4)</a:t>
            </a:r>
            <a:br>
              <a:rPr lang="en-US" dirty="0"/>
            </a:br>
            <a:r>
              <a:rPr lang="en-US" sz="2500" dirty="0"/>
              <a:t>RIGHT OUTER JOIN (STUDENT and LOCKER Tables)</a:t>
            </a:r>
          </a:p>
        </p:txBody>
      </p:sp>
      <p:pic>
        <p:nvPicPr>
          <p:cNvPr id="5" name="Picture 4">
            <a:extLst>
              <a:ext uri="{FF2B5EF4-FFF2-40B4-BE49-F238E27FC236}">
                <a16:creationId xmlns:a16="http://schemas.microsoft.com/office/drawing/2014/main" id="{3284D7A9-8266-411A-A2CC-5ACA7D9DCB93}"/>
              </a:ext>
            </a:extLst>
          </p:cNvPr>
          <p:cNvPicPr>
            <a:picLocks noChangeAspect="1"/>
          </p:cNvPicPr>
          <p:nvPr/>
        </p:nvPicPr>
        <p:blipFill>
          <a:blip r:embed="rId2"/>
          <a:stretch>
            <a:fillRect/>
          </a:stretch>
        </p:blipFill>
        <p:spPr>
          <a:xfrm>
            <a:off x="597330" y="1693717"/>
            <a:ext cx="7949340" cy="2296391"/>
          </a:xfrm>
          <a:prstGeom prst="rect">
            <a:avLst/>
          </a:prstGeom>
        </p:spPr>
      </p:pic>
    </p:spTree>
    <p:extLst>
      <p:ext uri="{BB962C8B-B14F-4D97-AF65-F5344CB8AC3E}">
        <p14:creationId xmlns:p14="http://schemas.microsoft.com/office/powerpoint/2010/main" val="3178705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1718-ADF5-42DF-AA0B-968B5E5AE4FD}"/>
              </a:ext>
            </a:extLst>
          </p:cNvPr>
          <p:cNvSpPr>
            <a:spLocks noGrp="1"/>
          </p:cNvSpPr>
          <p:nvPr>
            <p:ph type="title"/>
          </p:nvPr>
        </p:nvSpPr>
        <p:spPr/>
        <p:txBody>
          <a:bodyPr/>
          <a:lstStyle/>
          <a:p>
            <a:r>
              <a:rPr lang="en-US" dirty="0"/>
              <a:t>SQL RIGHT OUTER JOIN Example</a:t>
            </a:r>
          </a:p>
        </p:txBody>
      </p:sp>
      <p:sp>
        <p:nvSpPr>
          <p:cNvPr id="3" name="Text Placeholder 2">
            <a:extLst>
              <a:ext uri="{FF2B5EF4-FFF2-40B4-BE49-F238E27FC236}">
                <a16:creationId xmlns:a16="http://schemas.microsoft.com/office/drawing/2014/main" id="{E7E07DE4-9A91-4F49-8BF2-04E0E4F14CD3}"/>
              </a:ext>
            </a:extLst>
          </p:cNvPr>
          <p:cNvSpPr>
            <a:spLocks noGrp="1"/>
          </p:cNvSpPr>
          <p:nvPr>
            <p:ph type="body" idx="1"/>
          </p:nvPr>
        </p:nvSpPr>
        <p:spPr/>
        <p:txBody>
          <a:bodyPr/>
          <a:lstStyle/>
          <a:p>
            <a:pPr marL="588518" marR="30110" lvl="1" indent="0">
              <a:spcBef>
                <a:spcPts val="500"/>
              </a:spcBef>
              <a:buNone/>
            </a:pPr>
            <a:r>
              <a:rPr lang="en-US" b="1" dirty="0">
                <a:solidFill>
                  <a:srgbClr val="00ABBD"/>
                </a:solidFill>
                <a:latin typeface="Courier New" panose="02070309020205020404" pitchFamily="49" charset="0"/>
              </a:rPr>
              <a:t>/* *** SQL-Query-CH02-77 *** */ </a:t>
            </a:r>
          </a:p>
          <a:p>
            <a:pPr marL="588518" marR="30110" lvl="1" indent="0">
              <a:spcBef>
                <a:spcPts val="500"/>
              </a:spcBef>
              <a:buNone/>
            </a:pPr>
            <a:r>
              <a:rPr lang="en-US" b="1" dirty="0">
                <a:solidFill>
                  <a:srgbClr val="00ABBD"/>
                </a:solidFill>
                <a:latin typeface="Courier New" panose="02070309020205020404" pitchFamily="49" charset="0"/>
              </a:rPr>
              <a:t>SELECT	OI.OrderNumber, Quantity, SD.SKU, SKU_Description, 		Department, Buyer</a:t>
            </a:r>
          </a:p>
          <a:p>
            <a:pPr marL="588518" marR="11890" lvl="1" indent="0">
              <a:spcBef>
                <a:spcPts val="500"/>
              </a:spcBef>
              <a:buNone/>
            </a:pPr>
            <a:r>
              <a:rPr lang="en-US" b="1" dirty="0">
                <a:solidFill>
                  <a:srgbClr val="00ABBD"/>
                </a:solidFill>
                <a:latin typeface="Courier New" panose="02070309020205020404" pitchFamily="49" charset="0"/>
              </a:rPr>
              <a:t>FROM 	ORDER_ITEM AS OI RIGHT OUTER JOIN SKU_DATA AS SD    	ON 	OI.SKU = SD.SKU</a:t>
            </a:r>
          </a:p>
          <a:p>
            <a:pPr marL="588518" lvl="1" indent="0">
              <a:spcBef>
                <a:spcPts val="500"/>
              </a:spcBef>
              <a:buNone/>
            </a:pPr>
            <a:r>
              <a:rPr lang="en-US" b="1" dirty="0">
                <a:solidFill>
                  <a:srgbClr val="00ABBD"/>
                </a:solidFill>
                <a:latin typeface="Courier New" panose="02070309020205020404" pitchFamily="49" charset="0"/>
              </a:rPr>
              <a:t>ORDER BY 	OI.OrderNumber, SD.SKU;</a:t>
            </a:r>
          </a:p>
          <a:p>
            <a:endParaRPr lang="en-US" dirty="0"/>
          </a:p>
        </p:txBody>
      </p:sp>
      <p:pic>
        <p:nvPicPr>
          <p:cNvPr id="5" name="Picture 4">
            <a:extLst>
              <a:ext uri="{FF2B5EF4-FFF2-40B4-BE49-F238E27FC236}">
                <a16:creationId xmlns:a16="http://schemas.microsoft.com/office/drawing/2014/main" id="{C349E502-CE80-47A0-AC8B-B2F0D584EFD1}"/>
              </a:ext>
            </a:extLst>
          </p:cNvPr>
          <p:cNvPicPr>
            <a:picLocks noChangeAspect="1"/>
          </p:cNvPicPr>
          <p:nvPr/>
        </p:nvPicPr>
        <p:blipFill>
          <a:blip r:embed="rId2"/>
          <a:stretch>
            <a:fillRect/>
          </a:stretch>
        </p:blipFill>
        <p:spPr>
          <a:xfrm>
            <a:off x="2130552" y="3429000"/>
            <a:ext cx="4882896" cy="2697480"/>
          </a:xfrm>
          <a:prstGeom prst="rect">
            <a:avLst/>
          </a:prstGeom>
        </p:spPr>
      </p:pic>
    </p:spTree>
    <p:extLst>
      <p:ext uri="{BB962C8B-B14F-4D97-AF65-F5344CB8AC3E}">
        <p14:creationId xmlns:p14="http://schemas.microsoft.com/office/powerpoint/2010/main" val="1163549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78FB-DA5A-4021-AD27-E94FC375E01E}"/>
              </a:ext>
            </a:extLst>
          </p:cNvPr>
          <p:cNvSpPr>
            <a:spLocks noGrp="1"/>
          </p:cNvSpPr>
          <p:nvPr>
            <p:ph type="title"/>
          </p:nvPr>
        </p:nvSpPr>
        <p:spPr/>
        <p:txBody>
          <a:bodyPr/>
          <a:lstStyle/>
          <a:p>
            <a:r>
              <a:rPr lang="en-US" dirty="0"/>
              <a:t>Mathematical Set Theory</a:t>
            </a:r>
          </a:p>
        </p:txBody>
      </p:sp>
      <p:sp>
        <p:nvSpPr>
          <p:cNvPr id="3" name="Text Placeholder 2">
            <a:extLst>
              <a:ext uri="{FF2B5EF4-FFF2-40B4-BE49-F238E27FC236}">
                <a16:creationId xmlns:a16="http://schemas.microsoft.com/office/drawing/2014/main" id="{803F86C4-6AF3-4265-BCA5-A8724A236013}"/>
              </a:ext>
            </a:extLst>
          </p:cNvPr>
          <p:cNvSpPr>
            <a:spLocks noGrp="1"/>
          </p:cNvSpPr>
          <p:nvPr>
            <p:ph type="body" idx="1"/>
          </p:nvPr>
        </p:nvSpPr>
        <p:spPr/>
        <p:txBody>
          <a:bodyPr/>
          <a:lstStyle/>
          <a:p>
            <a:pPr marL="285750" lvl="0" indent="-285750" fontAlgn="base">
              <a:spcBef>
                <a:spcPct val="0"/>
              </a:spcBef>
              <a:spcAft>
                <a:spcPct val="0"/>
              </a:spcAft>
              <a:buClrTx/>
              <a:buSzTx/>
              <a:buFont typeface="Arial" panose="020B0604020202020204" pitchFamily="34" charset="0"/>
              <a:buChar char="•"/>
            </a:pPr>
            <a:r>
              <a:rPr lang="en-US" sz="2400" kern="1200" dirty="0">
                <a:solidFill>
                  <a:srgbClr val="000000"/>
                </a:solidFill>
                <a:latin typeface="Arial" charset="0"/>
                <a:ea typeface="+mn-ea"/>
                <a:cs typeface="+mn-cs"/>
              </a:rPr>
              <a:t>Mathematicians use the term </a:t>
            </a:r>
            <a:r>
              <a:rPr lang="en-US" sz="2400" b="1" kern="1200" dirty="0">
                <a:solidFill>
                  <a:schemeClr val="tx2"/>
                </a:solidFill>
                <a:latin typeface="Arial" charset="0"/>
                <a:ea typeface="+mn-ea"/>
                <a:cs typeface="+mn-cs"/>
              </a:rPr>
              <a:t>set theory </a:t>
            </a:r>
            <a:r>
              <a:rPr lang="en-US" sz="2400" kern="1200" dirty="0">
                <a:solidFill>
                  <a:srgbClr val="000000"/>
                </a:solidFill>
                <a:latin typeface="Arial" charset="0"/>
                <a:ea typeface="+mn-ea"/>
                <a:cs typeface="+mn-cs"/>
              </a:rPr>
              <a:t>to describe mathematical operations on sets, where a </a:t>
            </a:r>
            <a:r>
              <a:rPr lang="en-US" sz="2400" b="1" kern="1200" dirty="0">
                <a:solidFill>
                  <a:schemeClr val="tx2"/>
                </a:solidFill>
                <a:latin typeface="Arial" charset="0"/>
                <a:ea typeface="+mn-ea"/>
                <a:cs typeface="+mn-cs"/>
              </a:rPr>
              <a:t>set </a:t>
            </a:r>
            <a:r>
              <a:rPr lang="en-US" sz="2400" kern="1200" dirty="0">
                <a:solidFill>
                  <a:srgbClr val="000000"/>
                </a:solidFill>
                <a:latin typeface="Arial" charset="0"/>
                <a:ea typeface="+mn-ea"/>
                <a:cs typeface="+mn-cs"/>
              </a:rPr>
              <a:t>is defined as a group of distinct items.</a:t>
            </a:r>
          </a:p>
          <a:p>
            <a:pPr marL="285750" lvl="0" indent="-285750" fontAlgn="base">
              <a:spcBef>
                <a:spcPct val="0"/>
              </a:spcBef>
              <a:spcAft>
                <a:spcPct val="0"/>
              </a:spcAft>
              <a:buClrTx/>
              <a:buSzTx/>
              <a:buFont typeface="Arial" panose="020B0604020202020204" pitchFamily="34" charset="0"/>
              <a:buChar char="•"/>
            </a:pPr>
            <a:r>
              <a:rPr lang="en-US" sz="2400" kern="1200" dirty="0">
                <a:solidFill>
                  <a:srgbClr val="000000"/>
                </a:solidFill>
                <a:latin typeface="Arial" charset="0"/>
                <a:ea typeface="+mn-ea"/>
                <a:cs typeface="+mn-cs"/>
              </a:rPr>
              <a:t>A relational database table meets the definition of a set, so it is little wonder that SQL includes a group of </a:t>
            </a:r>
            <a:r>
              <a:rPr lang="en-US" sz="2400" b="1" kern="1200" dirty="0">
                <a:solidFill>
                  <a:schemeClr val="tx2"/>
                </a:solidFill>
                <a:latin typeface="Arial" charset="0"/>
                <a:ea typeface="+mn-ea"/>
                <a:cs typeface="+mn-cs"/>
              </a:rPr>
              <a:t>set operators </a:t>
            </a:r>
            <a:r>
              <a:rPr lang="en-US" sz="2400" kern="1200" dirty="0">
                <a:solidFill>
                  <a:srgbClr val="000000"/>
                </a:solidFill>
                <a:latin typeface="Arial" charset="0"/>
                <a:ea typeface="+mn-ea"/>
                <a:cs typeface="+mn-cs"/>
              </a:rPr>
              <a:t>for use with SQL queries. </a:t>
            </a:r>
            <a:endParaRPr lang="en-US" kern="1200" dirty="0">
              <a:solidFill>
                <a:srgbClr val="000000"/>
              </a:solidFill>
              <a:latin typeface="Arial" charset="0"/>
              <a:ea typeface="+mn-ea"/>
              <a:cs typeface="+mn-cs"/>
            </a:endParaRPr>
          </a:p>
          <a:p>
            <a:endParaRPr lang="en-US" dirty="0"/>
          </a:p>
        </p:txBody>
      </p:sp>
    </p:spTree>
    <p:extLst>
      <p:ext uri="{BB962C8B-B14F-4D97-AF65-F5344CB8AC3E}">
        <p14:creationId xmlns:p14="http://schemas.microsoft.com/office/powerpoint/2010/main" val="1851784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9C5E-756C-4AC3-B3AE-F86345401371}"/>
              </a:ext>
            </a:extLst>
          </p:cNvPr>
          <p:cNvSpPr>
            <a:spLocks noGrp="1"/>
          </p:cNvSpPr>
          <p:nvPr>
            <p:ph type="title"/>
          </p:nvPr>
        </p:nvSpPr>
        <p:spPr/>
        <p:txBody>
          <a:bodyPr/>
          <a:lstStyle/>
          <a:p>
            <a:r>
              <a:rPr lang="en-US" dirty="0"/>
              <a:t>Venn Diagrams (1 of 2)</a:t>
            </a:r>
          </a:p>
        </p:txBody>
      </p:sp>
      <p:sp>
        <p:nvSpPr>
          <p:cNvPr id="3" name="Text Placeholder 2">
            <a:extLst>
              <a:ext uri="{FF2B5EF4-FFF2-40B4-BE49-F238E27FC236}">
                <a16:creationId xmlns:a16="http://schemas.microsoft.com/office/drawing/2014/main" id="{3A652EF0-C2B0-4761-A1F6-79CDF580E7E4}"/>
              </a:ext>
            </a:extLst>
          </p:cNvPr>
          <p:cNvSpPr>
            <a:spLocks noGrp="1"/>
          </p:cNvSpPr>
          <p:nvPr>
            <p:ph type="body" idx="1"/>
          </p:nvPr>
        </p:nvSpPr>
        <p:spPr/>
        <p:txBody>
          <a:bodyPr/>
          <a:lstStyle/>
          <a:p>
            <a:pPr marL="342900" lvl="0" indent="-342900" fontAlgn="base">
              <a:spcBef>
                <a:spcPct val="0"/>
              </a:spcBef>
              <a:spcAft>
                <a:spcPct val="0"/>
              </a:spcAft>
              <a:buClrTx/>
              <a:buSzTx/>
              <a:buFont typeface="Arial" panose="020B0604020202020204" pitchFamily="34" charset="0"/>
              <a:buChar char="•"/>
            </a:pPr>
            <a:r>
              <a:rPr lang="en-US" sz="2400" b="1" kern="1200" dirty="0">
                <a:solidFill>
                  <a:schemeClr val="tx2"/>
                </a:solidFill>
                <a:latin typeface="Arial" charset="0"/>
                <a:ea typeface="+mn-ea"/>
                <a:cs typeface="+mn-cs"/>
              </a:rPr>
              <a:t>Venn diagrams </a:t>
            </a:r>
            <a:r>
              <a:rPr lang="en-US" sz="2400" kern="1200" dirty="0">
                <a:solidFill>
                  <a:srgbClr val="000000"/>
                </a:solidFill>
                <a:latin typeface="Arial" charset="0"/>
                <a:ea typeface="+mn-ea"/>
                <a:cs typeface="+mn-cs"/>
              </a:rPr>
              <a:t>are the standard method of visualizing sets and their relationships.</a:t>
            </a:r>
          </a:p>
          <a:p>
            <a:pPr marL="800100" lvl="1" indent="-34290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A </a:t>
            </a:r>
            <a:r>
              <a:rPr lang="en-US" sz="2000" b="1" kern="1200" dirty="0">
                <a:solidFill>
                  <a:schemeClr val="tx2"/>
                </a:solidFill>
                <a:latin typeface="Arial" charset="0"/>
                <a:ea typeface="+mn-ea"/>
                <a:cs typeface="+mn-cs"/>
              </a:rPr>
              <a:t>set</a:t>
            </a:r>
            <a:r>
              <a:rPr lang="en-US" sz="2000" kern="1200" dirty="0">
                <a:solidFill>
                  <a:srgbClr val="000000"/>
                </a:solidFill>
                <a:latin typeface="Arial" charset="0"/>
                <a:ea typeface="+mn-ea"/>
                <a:cs typeface="+mn-cs"/>
              </a:rPr>
              <a:t> is represented by a labeled circle.</a:t>
            </a:r>
          </a:p>
          <a:p>
            <a:pPr marL="800100" lvl="1" indent="-34290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A </a:t>
            </a:r>
            <a:r>
              <a:rPr lang="en-US" sz="2000" b="1" kern="1200" dirty="0">
                <a:solidFill>
                  <a:schemeClr val="tx2"/>
                </a:solidFill>
                <a:latin typeface="Arial" charset="0"/>
                <a:ea typeface="+mn-ea"/>
                <a:cs typeface="+mn-cs"/>
              </a:rPr>
              <a:t>subset</a:t>
            </a:r>
            <a:r>
              <a:rPr lang="en-US" sz="2000" b="1" kern="1200" dirty="0">
                <a:solidFill>
                  <a:srgbClr val="000000"/>
                </a:solidFill>
                <a:latin typeface="Arial" charset="0"/>
                <a:ea typeface="+mn-ea"/>
                <a:cs typeface="+mn-cs"/>
              </a:rPr>
              <a:t> </a:t>
            </a:r>
            <a:r>
              <a:rPr lang="en-US" sz="2000" kern="1200" dirty="0">
                <a:solidFill>
                  <a:srgbClr val="000000"/>
                </a:solidFill>
                <a:latin typeface="Arial" charset="0"/>
                <a:ea typeface="+mn-ea"/>
                <a:cs typeface="+mn-cs"/>
              </a:rPr>
              <a:t>is a portion of a set that is contained entirely within the set.</a:t>
            </a:r>
          </a:p>
          <a:p>
            <a:pPr marL="800100" lvl="1" indent="-34290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union</a:t>
            </a:r>
            <a:r>
              <a:rPr lang="en-US" sz="2000" b="1" kern="1200" dirty="0">
                <a:solidFill>
                  <a:srgbClr val="000000"/>
                </a:solidFill>
                <a:latin typeface="Arial" charset="0"/>
                <a:ea typeface="+mn-ea"/>
                <a:cs typeface="+mn-cs"/>
              </a:rPr>
              <a:t> </a:t>
            </a:r>
            <a:r>
              <a:rPr lang="en-US" sz="2000" kern="1200" dirty="0">
                <a:solidFill>
                  <a:srgbClr val="000000"/>
                </a:solidFill>
                <a:latin typeface="Arial" charset="0"/>
                <a:ea typeface="+mn-ea"/>
                <a:cs typeface="+mn-cs"/>
              </a:rPr>
              <a:t>of two sets represents a set that contains all values in both sets. This is equivalent to an </a:t>
            </a:r>
            <a:r>
              <a:rPr lang="en-US" sz="2000" b="1" kern="1200" dirty="0">
                <a:solidFill>
                  <a:schemeClr val="tx2"/>
                </a:solidFill>
                <a:latin typeface="Arial" charset="0"/>
                <a:ea typeface="+mn-ea"/>
                <a:cs typeface="+mn-cs"/>
              </a:rPr>
              <a:t>OR</a:t>
            </a:r>
            <a:r>
              <a:rPr lang="en-US" sz="2000" kern="1200" dirty="0">
                <a:solidFill>
                  <a:srgbClr val="000000"/>
                </a:solidFill>
                <a:latin typeface="Arial" charset="0"/>
                <a:ea typeface="+mn-ea"/>
                <a:cs typeface="+mn-cs"/>
              </a:rPr>
              <a:t> logical operation</a:t>
            </a:r>
            <a:br>
              <a:rPr lang="en-US" sz="2000" kern="1200" dirty="0">
                <a:solidFill>
                  <a:srgbClr val="000000"/>
                </a:solidFill>
                <a:latin typeface="Arial" charset="0"/>
                <a:ea typeface="+mn-ea"/>
                <a:cs typeface="+mn-cs"/>
              </a:rPr>
            </a:br>
            <a:r>
              <a:rPr lang="en-US" sz="2000" kern="1200" dirty="0">
                <a:solidFill>
                  <a:srgbClr val="000000"/>
                </a:solidFill>
                <a:latin typeface="Arial" charset="0"/>
                <a:ea typeface="+mn-ea"/>
                <a:cs typeface="+mn-cs"/>
              </a:rPr>
              <a:t>(</a:t>
            </a:r>
            <a:r>
              <a:rPr lang="en-US" sz="2000" b="1" kern="1200" dirty="0">
                <a:solidFill>
                  <a:schemeClr val="tx2"/>
                </a:solidFill>
                <a:latin typeface="Arial" charset="0"/>
                <a:ea typeface="+mn-ea"/>
                <a:cs typeface="+mn-cs"/>
              </a:rPr>
              <a:t>A OR B</a:t>
            </a:r>
            <a:r>
              <a:rPr lang="en-US" sz="2000" kern="1200" dirty="0">
                <a:solidFill>
                  <a:srgbClr val="000000"/>
                </a:solidFill>
                <a:latin typeface="Arial" charset="0"/>
                <a:ea typeface="+mn-ea"/>
                <a:cs typeface="+mn-cs"/>
              </a:rPr>
              <a:t>).</a:t>
            </a:r>
          </a:p>
          <a:p>
            <a:pPr marL="800100" lvl="1" indent="-34290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intersection</a:t>
            </a:r>
            <a:r>
              <a:rPr lang="en-US" sz="2000" b="1" kern="1200" dirty="0">
                <a:solidFill>
                  <a:srgbClr val="000000"/>
                </a:solidFill>
                <a:latin typeface="Arial" charset="0"/>
                <a:ea typeface="+mn-ea"/>
                <a:cs typeface="+mn-cs"/>
              </a:rPr>
              <a:t> </a:t>
            </a:r>
            <a:r>
              <a:rPr lang="en-US" sz="2000" kern="1200" dirty="0">
                <a:solidFill>
                  <a:srgbClr val="000000"/>
                </a:solidFill>
                <a:latin typeface="Arial" charset="0"/>
                <a:ea typeface="+mn-ea"/>
                <a:cs typeface="+mn-cs"/>
              </a:rPr>
              <a:t>of two sets represents the area common to both sets. This is equivalent to an </a:t>
            </a:r>
            <a:r>
              <a:rPr lang="en-US" sz="2000" b="1" kern="1200" dirty="0">
                <a:solidFill>
                  <a:schemeClr val="tx2"/>
                </a:solidFill>
                <a:latin typeface="Arial" charset="0"/>
                <a:ea typeface="+mn-ea"/>
                <a:cs typeface="+mn-cs"/>
              </a:rPr>
              <a:t>AND</a:t>
            </a:r>
            <a:r>
              <a:rPr lang="en-US" sz="2000" kern="1200" dirty="0">
                <a:solidFill>
                  <a:srgbClr val="000000"/>
                </a:solidFill>
                <a:latin typeface="Arial" charset="0"/>
                <a:ea typeface="+mn-ea"/>
                <a:cs typeface="+mn-cs"/>
              </a:rPr>
              <a:t> logical operation</a:t>
            </a:r>
            <a:br>
              <a:rPr lang="en-US" sz="2000" kern="1200" dirty="0">
                <a:solidFill>
                  <a:srgbClr val="000000"/>
                </a:solidFill>
                <a:latin typeface="Arial" charset="0"/>
                <a:ea typeface="+mn-ea"/>
                <a:cs typeface="+mn-cs"/>
              </a:rPr>
            </a:br>
            <a:r>
              <a:rPr lang="en-US" sz="2000" kern="1200" dirty="0">
                <a:solidFill>
                  <a:srgbClr val="000000"/>
                </a:solidFill>
                <a:latin typeface="Arial" charset="0"/>
                <a:ea typeface="+mn-ea"/>
                <a:cs typeface="+mn-cs"/>
              </a:rPr>
              <a:t>(</a:t>
            </a:r>
            <a:r>
              <a:rPr lang="en-US" sz="2000" b="1" kern="1200" dirty="0">
                <a:solidFill>
                  <a:schemeClr val="tx2"/>
                </a:solidFill>
                <a:latin typeface="Arial" charset="0"/>
                <a:ea typeface="+mn-ea"/>
                <a:cs typeface="+mn-cs"/>
              </a:rPr>
              <a:t>A AND B</a:t>
            </a:r>
            <a:r>
              <a:rPr lang="en-US" sz="2000" kern="1200" dirty="0">
                <a:solidFill>
                  <a:srgbClr val="000000"/>
                </a:solidFill>
                <a:latin typeface="Arial" charset="0"/>
                <a:ea typeface="+mn-ea"/>
                <a:cs typeface="+mn-cs"/>
              </a:rPr>
              <a:t>).</a:t>
            </a:r>
          </a:p>
          <a:p>
            <a:pPr marL="800100" lvl="1" indent="-342900" fontAlgn="base">
              <a:spcBef>
                <a:spcPct val="0"/>
              </a:spcBef>
              <a:spcAft>
                <a:spcPct val="0"/>
              </a:spcAft>
              <a:buClrTx/>
              <a:buSzTx/>
              <a:buFont typeface="Arial" panose="020B0604020202020204" pitchFamily="34" charset="0"/>
              <a:buChar char="•"/>
            </a:pPr>
            <a:r>
              <a:rPr lang="en-US" sz="2000" kern="1200" dirty="0">
                <a:solidFill>
                  <a:srgbClr val="000000"/>
                </a:solidFill>
                <a:latin typeface="Arial" charset="0"/>
                <a:ea typeface="+mn-ea"/>
                <a:cs typeface="+mn-cs"/>
              </a:rPr>
              <a:t>The </a:t>
            </a:r>
            <a:r>
              <a:rPr lang="en-US" sz="2000" b="1" kern="1200" dirty="0">
                <a:solidFill>
                  <a:schemeClr val="tx2"/>
                </a:solidFill>
                <a:latin typeface="Arial" charset="0"/>
                <a:ea typeface="+mn-ea"/>
                <a:cs typeface="+mn-cs"/>
              </a:rPr>
              <a:t>complement</a:t>
            </a:r>
            <a:r>
              <a:rPr lang="en-US" sz="2000" b="1" kern="1200" dirty="0">
                <a:solidFill>
                  <a:srgbClr val="000000"/>
                </a:solidFill>
                <a:latin typeface="Arial" charset="0"/>
                <a:ea typeface="+mn-ea"/>
                <a:cs typeface="+mn-cs"/>
              </a:rPr>
              <a:t> </a:t>
            </a:r>
            <a:r>
              <a:rPr lang="en-US" sz="2000" kern="1200" dirty="0">
                <a:solidFill>
                  <a:srgbClr val="000000"/>
                </a:solidFill>
                <a:latin typeface="Arial" charset="0"/>
                <a:ea typeface="+mn-ea"/>
                <a:cs typeface="+mn-cs"/>
              </a:rPr>
              <a:t>of set B in set A represents everything in set </a:t>
            </a:r>
            <a:r>
              <a:rPr lang="en-US" sz="2000" kern="1200" dirty="0" smtClean="0">
                <a:solidFill>
                  <a:srgbClr val="000000"/>
                </a:solidFill>
                <a:latin typeface="Arial" charset="0"/>
                <a:ea typeface="+mn-ea"/>
                <a:cs typeface="+mn-cs"/>
              </a:rPr>
              <a:t> A </a:t>
            </a:r>
            <a:r>
              <a:rPr lang="en-US" sz="2000" kern="1200" dirty="0">
                <a:solidFill>
                  <a:srgbClr val="000000"/>
                </a:solidFill>
                <a:latin typeface="Arial" charset="0"/>
                <a:ea typeface="+mn-ea"/>
                <a:cs typeface="+mn-cs"/>
              </a:rPr>
              <a:t>that is not in set B. This is equivalent to a logical operation using </a:t>
            </a:r>
            <a:r>
              <a:rPr lang="en-US" sz="2000" b="1" kern="1200" dirty="0">
                <a:solidFill>
                  <a:schemeClr val="tx2"/>
                </a:solidFill>
                <a:latin typeface="Arial" charset="0"/>
                <a:ea typeface="+mn-ea"/>
                <a:cs typeface="+mn-cs"/>
              </a:rPr>
              <a:t>NOT</a:t>
            </a:r>
            <a:r>
              <a:rPr lang="en-US" sz="2000" kern="1200" dirty="0">
                <a:solidFill>
                  <a:schemeClr val="tx2"/>
                </a:solidFill>
                <a:latin typeface="Arial" charset="0"/>
                <a:ea typeface="+mn-ea"/>
                <a:cs typeface="+mn-cs"/>
              </a:rPr>
              <a:t> </a:t>
            </a:r>
            <a:r>
              <a:rPr lang="en-US" sz="2000" kern="1200" dirty="0">
                <a:solidFill>
                  <a:srgbClr val="000000"/>
                </a:solidFill>
                <a:latin typeface="Arial" charset="0"/>
                <a:ea typeface="+mn-ea"/>
                <a:cs typeface="+mn-cs"/>
              </a:rPr>
              <a:t>(</a:t>
            </a:r>
            <a:r>
              <a:rPr lang="en-US" sz="2000" b="1" kern="1200" dirty="0">
                <a:solidFill>
                  <a:schemeClr val="tx2"/>
                </a:solidFill>
                <a:latin typeface="Arial" charset="0"/>
                <a:ea typeface="+mn-ea"/>
                <a:cs typeface="+mn-cs"/>
              </a:rPr>
              <a:t>A NOT B</a:t>
            </a:r>
            <a:r>
              <a:rPr lang="en-US" sz="2000" kern="1200" dirty="0">
                <a:solidFill>
                  <a:srgbClr val="000000"/>
                </a:solidFill>
                <a:latin typeface="Arial" charset="0"/>
                <a:ea typeface="+mn-ea"/>
                <a:cs typeface="+mn-cs"/>
              </a:rPr>
              <a:t>).</a:t>
            </a:r>
            <a:endParaRPr lang="en-US" sz="1400" kern="1200" dirty="0">
              <a:solidFill>
                <a:srgbClr val="000000"/>
              </a:solidFill>
              <a:latin typeface="Arial" charset="0"/>
              <a:ea typeface="+mn-ea"/>
              <a:cs typeface="+mn-cs"/>
            </a:endParaRPr>
          </a:p>
          <a:p>
            <a:endParaRPr lang="en-US" dirty="0"/>
          </a:p>
        </p:txBody>
      </p:sp>
    </p:spTree>
    <p:extLst>
      <p:ext uri="{BB962C8B-B14F-4D97-AF65-F5344CB8AC3E}">
        <p14:creationId xmlns:p14="http://schemas.microsoft.com/office/powerpoint/2010/main" val="4006534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AEEF-E579-42D6-AFEE-E31CFC57BB7D}"/>
              </a:ext>
            </a:extLst>
          </p:cNvPr>
          <p:cNvSpPr>
            <a:spLocks noGrp="1"/>
          </p:cNvSpPr>
          <p:nvPr>
            <p:ph type="title"/>
          </p:nvPr>
        </p:nvSpPr>
        <p:spPr/>
        <p:txBody>
          <a:bodyPr/>
          <a:lstStyle/>
          <a:p>
            <a:r>
              <a:rPr lang="en-US" dirty="0"/>
              <a:t>Venn Diagrams (2 of 2)</a:t>
            </a:r>
          </a:p>
        </p:txBody>
      </p:sp>
      <p:pic>
        <p:nvPicPr>
          <p:cNvPr id="5" name="Picture 4">
            <a:extLst>
              <a:ext uri="{FF2B5EF4-FFF2-40B4-BE49-F238E27FC236}">
                <a16:creationId xmlns:a16="http://schemas.microsoft.com/office/drawing/2014/main" id="{548BAC56-03DD-4E90-8B79-617C8192DED1}"/>
              </a:ext>
            </a:extLst>
          </p:cNvPr>
          <p:cNvPicPr>
            <a:picLocks noChangeAspect="1"/>
          </p:cNvPicPr>
          <p:nvPr/>
        </p:nvPicPr>
        <p:blipFill>
          <a:blip r:embed="rId2"/>
          <a:stretch>
            <a:fillRect/>
          </a:stretch>
        </p:blipFill>
        <p:spPr>
          <a:xfrm>
            <a:off x="2971106" y="1600200"/>
            <a:ext cx="2691939" cy="4532951"/>
          </a:xfrm>
          <a:prstGeom prst="rect">
            <a:avLst/>
          </a:prstGeom>
        </p:spPr>
      </p:pic>
    </p:spTree>
    <p:extLst>
      <p:ext uri="{BB962C8B-B14F-4D97-AF65-F5344CB8AC3E}">
        <p14:creationId xmlns:p14="http://schemas.microsoft.com/office/powerpoint/2010/main" val="1104328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04C6-DA3F-4B2D-933B-539E0BB07F9D}"/>
              </a:ext>
            </a:extLst>
          </p:cNvPr>
          <p:cNvSpPr>
            <a:spLocks noGrp="1"/>
          </p:cNvSpPr>
          <p:nvPr>
            <p:ph type="title"/>
          </p:nvPr>
        </p:nvSpPr>
        <p:spPr/>
        <p:txBody>
          <a:bodyPr/>
          <a:lstStyle/>
          <a:p>
            <a:r>
              <a:rPr lang="en-US" dirty="0"/>
              <a:t>Figure 2-34</a:t>
            </a:r>
            <a:br>
              <a:rPr lang="en-US" dirty="0"/>
            </a:br>
            <a:r>
              <a:rPr lang="en-US" dirty="0"/>
              <a:t>SQL Set Operators</a:t>
            </a:r>
          </a:p>
        </p:txBody>
      </p:sp>
      <p:sp>
        <p:nvSpPr>
          <p:cNvPr id="3" name="Text Placeholder 2">
            <a:extLst>
              <a:ext uri="{FF2B5EF4-FFF2-40B4-BE49-F238E27FC236}">
                <a16:creationId xmlns:a16="http://schemas.microsoft.com/office/drawing/2014/main" id="{3FC2EB4E-15B9-41B9-A65B-DA05C777BDDE}"/>
              </a:ext>
            </a:extLst>
          </p:cNvPr>
          <p:cNvSpPr>
            <a:spLocks noGrp="1"/>
          </p:cNvSpPr>
          <p:nvPr>
            <p:ph type="body" idx="1"/>
          </p:nvPr>
        </p:nvSpPr>
        <p:spPr/>
        <p:txBody>
          <a:bodyPr/>
          <a:lstStyle/>
          <a:p>
            <a:pPr marL="0" lvl="0" indent="0" fontAlgn="base">
              <a:spcBef>
                <a:spcPct val="0"/>
              </a:spcBef>
              <a:spcAft>
                <a:spcPct val="0"/>
              </a:spcAft>
              <a:buClrTx/>
              <a:buSzTx/>
              <a:buNone/>
            </a:pPr>
            <a:r>
              <a:rPr lang="en-US" sz="2200" kern="1200" dirty="0">
                <a:solidFill>
                  <a:srgbClr val="000000"/>
                </a:solidFill>
                <a:latin typeface="Arial" charset="0"/>
                <a:ea typeface="+mn-ea"/>
                <a:cs typeface="+mn-cs"/>
              </a:rPr>
              <a:t>Note that in order to use </a:t>
            </a:r>
            <a:r>
              <a:rPr lang="en-US" sz="2200" b="1" kern="1200" dirty="0">
                <a:solidFill>
                  <a:srgbClr val="0099CC"/>
                </a:solidFill>
                <a:latin typeface="Arial" charset="0"/>
                <a:ea typeface="+mn-ea"/>
                <a:cs typeface="+mn-cs"/>
              </a:rPr>
              <a:t>SQL set operators</a:t>
            </a:r>
            <a:r>
              <a:rPr lang="en-US" sz="2200" kern="1200" dirty="0">
                <a:solidFill>
                  <a:srgbClr val="000000"/>
                </a:solidFill>
                <a:latin typeface="Arial" charset="0"/>
                <a:ea typeface="+mn-ea"/>
                <a:cs typeface="+mn-cs"/>
              </a:rPr>
              <a:t>, the table columns involved in the operations </a:t>
            </a:r>
            <a:r>
              <a:rPr lang="en-US" sz="2200" b="1" i="1" kern="1200" dirty="0">
                <a:solidFill>
                  <a:srgbClr val="0099CC"/>
                </a:solidFill>
                <a:latin typeface="Arial" charset="0"/>
                <a:ea typeface="+mn-ea"/>
                <a:cs typeface="+mn-cs"/>
              </a:rPr>
              <a:t>must</a:t>
            </a:r>
            <a:r>
              <a:rPr lang="en-US" sz="2200" i="1" kern="1200" dirty="0">
                <a:solidFill>
                  <a:srgbClr val="000000"/>
                </a:solidFill>
                <a:latin typeface="Arial" charset="0"/>
                <a:ea typeface="+mn-ea"/>
                <a:cs typeface="+mn-cs"/>
              </a:rPr>
              <a:t> </a:t>
            </a:r>
            <a:r>
              <a:rPr lang="en-US" sz="2200" kern="1200" dirty="0">
                <a:solidFill>
                  <a:srgbClr val="000000"/>
                </a:solidFill>
                <a:latin typeface="Arial" charset="0"/>
                <a:ea typeface="+mn-ea"/>
                <a:cs typeface="+mn-cs"/>
              </a:rPr>
              <a:t>be the same number in each SELECT component, and corresponding columns </a:t>
            </a:r>
            <a:r>
              <a:rPr lang="en-US" sz="2200" b="1" i="1" kern="1200" dirty="0">
                <a:solidFill>
                  <a:srgbClr val="0099CC"/>
                </a:solidFill>
                <a:latin typeface="Arial" charset="0"/>
                <a:ea typeface="+mn-ea"/>
                <a:cs typeface="+mn-cs"/>
              </a:rPr>
              <a:t>must</a:t>
            </a:r>
            <a:r>
              <a:rPr lang="en-US" sz="2200" i="1" kern="1200" dirty="0">
                <a:solidFill>
                  <a:srgbClr val="000000"/>
                </a:solidFill>
                <a:latin typeface="Arial" charset="0"/>
                <a:ea typeface="+mn-ea"/>
                <a:cs typeface="+mn-cs"/>
              </a:rPr>
              <a:t> </a:t>
            </a:r>
            <a:r>
              <a:rPr lang="en-US" sz="2200" kern="1200" dirty="0">
                <a:solidFill>
                  <a:srgbClr val="000000"/>
                </a:solidFill>
                <a:latin typeface="Arial" charset="0"/>
                <a:ea typeface="+mn-ea"/>
                <a:cs typeface="+mn-cs"/>
              </a:rPr>
              <a:t>have the same or compatible (e.g., CHAR and VARCHAR) data types!</a:t>
            </a:r>
          </a:p>
          <a:p>
            <a:endParaRPr lang="en-US" dirty="0"/>
          </a:p>
        </p:txBody>
      </p:sp>
      <p:pic>
        <p:nvPicPr>
          <p:cNvPr id="5" name="Picture 4">
            <a:extLst>
              <a:ext uri="{FF2B5EF4-FFF2-40B4-BE49-F238E27FC236}">
                <a16:creationId xmlns:a16="http://schemas.microsoft.com/office/drawing/2014/main" id="{758C1D2F-5880-4D2E-91E3-74F567AD95CE}"/>
              </a:ext>
            </a:extLst>
          </p:cNvPr>
          <p:cNvPicPr>
            <a:picLocks noChangeAspect="1"/>
          </p:cNvPicPr>
          <p:nvPr/>
        </p:nvPicPr>
        <p:blipFill>
          <a:blip r:embed="rId2"/>
          <a:stretch>
            <a:fillRect/>
          </a:stretch>
        </p:blipFill>
        <p:spPr>
          <a:xfrm>
            <a:off x="1012334" y="3300290"/>
            <a:ext cx="7119332" cy="2425101"/>
          </a:xfrm>
          <a:prstGeom prst="rect">
            <a:avLst/>
          </a:prstGeom>
        </p:spPr>
      </p:pic>
    </p:spTree>
    <p:extLst>
      <p:ext uri="{BB962C8B-B14F-4D97-AF65-F5344CB8AC3E}">
        <p14:creationId xmlns:p14="http://schemas.microsoft.com/office/powerpoint/2010/main" val="1818201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9021-9A86-4A77-A7C7-36572B11727E}"/>
              </a:ext>
            </a:extLst>
          </p:cNvPr>
          <p:cNvSpPr>
            <a:spLocks noGrp="1"/>
          </p:cNvSpPr>
          <p:nvPr>
            <p:ph type="title"/>
          </p:nvPr>
        </p:nvSpPr>
        <p:spPr/>
        <p:txBody>
          <a:bodyPr/>
          <a:lstStyle/>
          <a:p>
            <a:r>
              <a:rPr lang="en-US" dirty="0"/>
              <a:t>SQL UNION Operator</a:t>
            </a:r>
          </a:p>
        </p:txBody>
      </p:sp>
      <p:sp>
        <p:nvSpPr>
          <p:cNvPr id="3" name="Text Placeholder 2">
            <a:extLst>
              <a:ext uri="{FF2B5EF4-FFF2-40B4-BE49-F238E27FC236}">
                <a16:creationId xmlns:a16="http://schemas.microsoft.com/office/drawing/2014/main" id="{16F7DC7A-3FD5-4F89-8BF7-6AB856F574F3}"/>
              </a:ext>
            </a:extLst>
          </p:cNvPr>
          <p:cNvSpPr>
            <a:spLocks noGrp="1"/>
          </p:cNvSpPr>
          <p:nvPr>
            <p:ph type="body" idx="1"/>
          </p:nvPr>
        </p:nvSpPr>
        <p:spPr/>
        <p:txBody>
          <a:bodyPr/>
          <a:lstStyle/>
          <a:p>
            <a:pPr marL="101600" indent="0">
              <a:spcBef>
                <a:spcPts val="500"/>
              </a:spcBef>
              <a:buNone/>
            </a:pPr>
            <a:r>
              <a:rPr lang="en-US" sz="2000" dirty="0"/>
              <a:t>“What products were available for sale (by either catalog or Web site) in 2017 and 2018?”</a:t>
            </a:r>
          </a:p>
          <a:p>
            <a:pPr marL="588518" lvl="1" indent="0">
              <a:spcBef>
                <a:spcPts val="500"/>
              </a:spcBef>
              <a:buNone/>
            </a:pPr>
            <a:r>
              <a:rPr lang="en-US" b="1" dirty="0">
                <a:solidFill>
                  <a:srgbClr val="00ABBD"/>
                </a:solidFill>
                <a:latin typeface="Courier New" panose="02070309020205020404" pitchFamily="49" charset="0"/>
              </a:rPr>
              <a:t>/* *** SQL-Query-CH02-78 *** */</a:t>
            </a:r>
          </a:p>
          <a:p>
            <a:pPr marL="588518" marR="2869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8690" lvl="1" indent="0">
              <a:spcBef>
                <a:spcPts val="500"/>
              </a:spcBef>
              <a:buNone/>
            </a:pPr>
            <a:r>
              <a:rPr lang="en-US" b="1" dirty="0">
                <a:solidFill>
                  <a:srgbClr val="00ABBD"/>
                </a:solidFill>
                <a:latin typeface="Courier New" panose="02070309020205020404" pitchFamily="49" charset="0"/>
              </a:rPr>
              <a:t>FROM 	CATALOG_SKU_2017</a:t>
            </a:r>
          </a:p>
          <a:p>
            <a:pPr marL="588518" lvl="1" indent="0">
              <a:spcBef>
                <a:spcPts val="500"/>
              </a:spcBef>
              <a:buNone/>
            </a:pPr>
            <a:r>
              <a:rPr lang="en-US" b="1" dirty="0">
                <a:solidFill>
                  <a:srgbClr val="00ABBD"/>
                </a:solidFill>
                <a:latin typeface="Courier New" panose="02070309020205020404" pitchFamily="49" charset="0"/>
              </a:rPr>
              <a:t>UNION</a:t>
            </a:r>
          </a:p>
          <a:p>
            <a:pPr marL="588518" marR="2869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8690" lvl="1" indent="0">
              <a:spcBef>
                <a:spcPts val="500"/>
              </a:spcBef>
              <a:buNone/>
            </a:pPr>
            <a:r>
              <a:rPr lang="en-US" b="1" dirty="0">
                <a:solidFill>
                  <a:srgbClr val="00ABBD"/>
                </a:solidFill>
                <a:latin typeface="Courier New" panose="02070309020205020404" pitchFamily="49" charset="0"/>
              </a:rPr>
              <a:t>FROM 	CATALOG_SKU_2018;</a:t>
            </a:r>
          </a:p>
          <a:p>
            <a:endParaRPr lang="en-US" dirty="0"/>
          </a:p>
        </p:txBody>
      </p:sp>
      <p:pic>
        <p:nvPicPr>
          <p:cNvPr id="5" name="Picture 4">
            <a:extLst>
              <a:ext uri="{FF2B5EF4-FFF2-40B4-BE49-F238E27FC236}">
                <a16:creationId xmlns:a16="http://schemas.microsoft.com/office/drawing/2014/main" id="{C163BBD9-74F6-4748-9FAF-319B43D8F31F}"/>
              </a:ext>
            </a:extLst>
          </p:cNvPr>
          <p:cNvPicPr>
            <a:picLocks noChangeAspect="1"/>
          </p:cNvPicPr>
          <p:nvPr/>
        </p:nvPicPr>
        <p:blipFill>
          <a:blip r:embed="rId2"/>
          <a:stretch>
            <a:fillRect/>
          </a:stretch>
        </p:blipFill>
        <p:spPr>
          <a:xfrm>
            <a:off x="4775396" y="4042063"/>
            <a:ext cx="3031418" cy="2084100"/>
          </a:xfrm>
          <a:prstGeom prst="rect">
            <a:avLst/>
          </a:prstGeom>
        </p:spPr>
      </p:pic>
    </p:spTree>
    <p:extLst>
      <p:ext uri="{BB962C8B-B14F-4D97-AF65-F5344CB8AC3E}">
        <p14:creationId xmlns:p14="http://schemas.microsoft.com/office/powerpoint/2010/main" val="133364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7720D-B595-49CA-B161-EA9592FB8147}"/>
              </a:ext>
            </a:extLst>
          </p:cNvPr>
          <p:cNvSpPr>
            <a:spLocks noGrp="1"/>
          </p:cNvSpPr>
          <p:nvPr>
            <p:ph type="title"/>
          </p:nvPr>
        </p:nvSpPr>
        <p:spPr/>
        <p:txBody>
          <a:bodyPr/>
          <a:lstStyle/>
          <a:p>
            <a:r>
              <a:rPr lang="en-US" dirty="0"/>
              <a:t>SQL ALL Keyword</a:t>
            </a:r>
          </a:p>
        </p:txBody>
      </p:sp>
      <p:sp>
        <p:nvSpPr>
          <p:cNvPr id="3" name="Text Placeholder 2">
            <a:extLst>
              <a:ext uri="{FF2B5EF4-FFF2-40B4-BE49-F238E27FC236}">
                <a16:creationId xmlns:a16="http://schemas.microsoft.com/office/drawing/2014/main" id="{33D8C5EF-EAE4-47D9-9495-634EB53DA38D}"/>
              </a:ext>
            </a:extLst>
          </p:cNvPr>
          <p:cNvSpPr>
            <a:spLocks noGrp="1"/>
          </p:cNvSpPr>
          <p:nvPr>
            <p:ph type="body" idx="1"/>
          </p:nvPr>
        </p:nvSpPr>
        <p:spPr/>
        <p:txBody>
          <a:bodyPr/>
          <a:lstStyle/>
          <a:p>
            <a:pPr marL="101600" indent="0">
              <a:buNone/>
            </a:pPr>
            <a:r>
              <a:rPr lang="en-US" dirty="0"/>
              <a:t>If we compare the output of SQL-Query-CH02-78 to the data in the CATALOG-SKU_2017 and CATALOG_SKU_2018, we will note that there are </a:t>
            </a:r>
            <a:r>
              <a:rPr lang="en-US" b="1" dirty="0">
                <a:solidFill>
                  <a:schemeClr val="tx2"/>
                </a:solidFill>
              </a:rPr>
              <a:t>no duplicate rows in the query output</a:t>
            </a:r>
            <a:r>
              <a:rPr lang="en-US" dirty="0"/>
              <a:t>. For example, SKU 201000, the Half-Dome Tent, is in each table, but only appears once in the query output. If, for some reason, we </a:t>
            </a:r>
            <a:r>
              <a:rPr lang="en-US" b="1" dirty="0">
                <a:solidFill>
                  <a:schemeClr val="tx2"/>
                </a:solidFill>
              </a:rPr>
              <a:t>wanted the duplicated rows to be displayed in the query output </a:t>
            </a:r>
            <a:r>
              <a:rPr lang="en-US" dirty="0"/>
              <a:t>as well, we would simply add the </a:t>
            </a:r>
            <a:r>
              <a:rPr lang="en-US" b="1" dirty="0">
                <a:solidFill>
                  <a:schemeClr val="tx2"/>
                </a:solidFill>
              </a:rPr>
              <a:t>SQL ALL keyword </a:t>
            </a:r>
            <a:r>
              <a:rPr lang="en-US" dirty="0"/>
              <a:t>to the query:</a:t>
            </a:r>
          </a:p>
          <a:p>
            <a:pPr marL="101600" indent="0">
              <a:buNone/>
            </a:pPr>
            <a:endParaRPr lang="en-US" dirty="0"/>
          </a:p>
          <a:p>
            <a:pPr marL="588518" lvl="1" indent="0">
              <a:spcBef>
                <a:spcPts val="500"/>
              </a:spcBef>
              <a:buNone/>
            </a:pPr>
            <a:r>
              <a:rPr lang="en-US" b="1" dirty="0">
                <a:solidFill>
                  <a:srgbClr val="00ABBD"/>
                </a:solidFill>
                <a:latin typeface="Courier New" panose="02070309020205020404" pitchFamily="49" charset="0"/>
              </a:rPr>
              <a:t>/* *** SQL-Query-CH02-78-ALL *** */</a:t>
            </a:r>
          </a:p>
          <a:p>
            <a:pPr marL="588518" marR="2660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6600" lvl="1" indent="0">
              <a:spcBef>
                <a:spcPts val="500"/>
              </a:spcBef>
              <a:buNone/>
            </a:pPr>
            <a:r>
              <a:rPr lang="en-US" b="1" dirty="0">
                <a:solidFill>
                  <a:srgbClr val="00ABBD"/>
                </a:solidFill>
                <a:latin typeface="Courier New" panose="02070309020205020404" pitchFamily="49" charset="0"/>
              </a:rPr>
              <a:t>FROM 	CATALOG_SKU_2017</a:t>
            </a:r>
          </a:p>
          <a:p>
            <a:pPr marL="588518" lvl="1" indent="0">
              <a:spcBef>
                <a:spcPts val="500"/>
              </a:spcBef>
              <a:buNone/>
            </a:pPr>
            <a:r>
              <a:rPr lang="en-US" b="1" dirty="0">
                <a:solidFill>
                  <a:srgbClr val="00ABBD"/>
                </a:solidFill>
                <a:latin typeface="Courier New" panose="02070309020205020404" pitchFamily="49" charset="0"/>
              </a:rPr>
              <a:t>UNION ALL</a:t>
            </a:r>
          </a:p>
          <a:p>
            <a:pPr marL="588518" marR="2660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6600" lvl="1" indent="0">
              <a:spcBef>
                <a:spcPts val="500"/>
              </a:spcBef>
              <a:buNone/>
            </a:pPr>
            <a:r>
              <a:rPr lang="en-US" b="1" dirty="0">
                <a:solidFill>
                  <a:srgbClr val="00ABBD"/>
                </a:solidFill>
                <a:latin typeface="Courier New" panose="02070309020205020404" pitchFamily="49" charset="0"/>
              </a:rPr>
              <a:t>FROM 	CATALOG_SKU_2018;</a:t>
            </a:r>
          </a:p>
          <a:p>
            <a:pPr marL="101600" indent="0">
              <a:buNone/>
            </a:pPr>
            <a:endParaRPr lang="en-US" dirty="0"/>
          </a:p>
          <a:p>
            <a:pPr marL="101600" indent="0">
              <a:buNone/>
            </a:pPr>
            <a:endParaRPr lang="en-US" dirty="0"/>
          </a:p>
        </p:txBody>
      </p:sp>
    </p:spTree>
    <p:extLst>
      <p:ext uri="{BB962C8B-B14F-4D97-AF65-F5344CB8AC3E}">
        <p14:creationId xmlns:p14="http://schemas.microsoft.com/office/powerpoint/2010/main" val="3563201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4729-2FA0-46E7-BD4A-56622BA6AA27}"/>
              </a:ext>
            </a:extLst>
          </p:cNvPr>
          <p:cNvSpPr>
            <a:spLocks noGrp="1"/>
          </p:cNvSpPr>
          <p:nvPr>
            <p:ph type="title"/>
          </p:nvPr>
        </p:nvSpPr>
        <p:spPr/>
        <p:txBody>
          <a:bodyPr/>
          <a:lstStyle/>
          <a:p>
            <a:r>
              <a:rPr lang="en-US" dirty="0"/>
              <a:t>SQL INTERSECT	Operator</a:t>
            </a:r>
          </a:p>
        </p:txBody>
      </p:sp>
      <p:sp>
        <p:nvSpPr>
          <p:cNvPr id="3" name="Text Placeholder 2">
            <a:extLst>
              <a:ext uri="{FF2B5EF4-FFF2-40B4-BE49-F238E27FC236}">
                <a16:creationId xmlns:a16="http://schemas.microsoft.com/office/drawing/2014/main" id="{581362DB-C39B-4AF5-841C-2CF4EEEA7C8E}"/>
              </a:ext>
            </a:extLst>
          </p:cNvPr>
          <p:cNvSpPr>
            <a:spLocks noGrp="1"/>
          </p:cNvSpPr>
          <p:nvPr>
            <p:ph type="body" idx="1"/>
          </p:nvPr>
        </p:nvSpPr>
        <p:spPr/>
        <p:txBody>
          <a:bodyPr/>
          <a:lstStyle/>
          <a:p>
            <a:r>
              <a:rPr lang="en-US" dirty="0"/>
              <a:t>“What products were available for sale (by either catalog or Web site) in </a:t>
            </a:r>
            <a:r>
              <a:rPr lang="en-US" i="1" dirty="0"/>
              <a:t>both</a:t>
            </a:r>
            <a:r>
              <a:rPr lang="en-US" dirty="0"/>
              <a:t> 2017 and 2018?” [MySQL 5.6 does not support the INTERSECT Operator]</a:t>
            </a:r>
          </a:p>
          <a:p>
            <a:pPr marL="588518" lvl="1" indent="0">
              <a:spcBef>
                <a:spcPts val="500"/>
              </a:spcBef>
              <a:buNone/>
            </a:pPr>
            <a:r>
              <a:rPr lang="en-US" b="1" dirty="0">
                <a:solidFill>
                  <a:srgbClr val="00ABBD"/>
                </a:solidFill>
                <a:latin typeface="Courier New" panose="02070309020205020404" pitchFamily="49" charset="0"/>
              </a:rPr>
              <a:t>/* *** SQL-Query-CH02-79 *** */</a:t>
            </a:r>
          </a:p>
          <a:p>
            <a:pPr marL="588518" marR="2899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8990" lvl="1" indent="0">
              <a:spcBef>
                <a:spcPts val="500"/>
              </a:spcBef>
              <a:buNone/>
            </a:pPr>
            <a:r>
              <a:rPr lang="en-US" b="1" dirty="0">
                <a:solidFill>
                  <a:srgbClr val="00ABBD"/>
                </a:solidFill>
                <a:latin typeface="Courier New" panose="02070309020205020404" pitchFamily="49" charset="0"/>
              </a:rPr>
              <a:t>FROM 	CATALOG_SKU_2017</a:t>
            </a:r>
          </a:p>
          <a:p>
            <a:pPr marL="588518" lvl="1" indent="0">
              <a:spcBef>
                <a:spcPts val="500"/>
              </a:spcBef>
              <a:buNone/>
            </a:pPr>
            <a:r>
              <a:rPr lang="en-US" b="1" dirty="0">
                <a:solidFill>
                  <a:srgbClr val="00ABBD"/>
                </a:solidFill>
                <a:latin typeface="Courier New" panose="02070309020205020404" pitchFamily="49" charset="0"/>
              </a:rPr>
              <a:t>INTERSECT</a:t>
            </a:r>
          </a:p>
          <a:p>
            <a:pPr marL="588518" marR="2899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8990" lvl="1" indent="0">
              <a:spcBef>
                <a:spcPts val="500"/>
              </a:spcBef>
              <a:buNone/>
            </a:pPr>
            <a:r>
              <a:rPr lang="en-US" b="1" dirty="0">
                <a:solidFill>
                  <a:srgbClr val="00ABBD"/>
                </a:solidFill>
                <a:latin typeface="Courier New" panose="02070309020205020404" pitchFamily="49" charset="0"/>
              </a:rPr>
              <a:t>FROM 	CATALOG_SKU_2018;</a:t>
            </a:r>
          </a:p>
          <a:p>
            <a:endParaRPr lang="en-US" dirty="0"/>
          </a:p>
          <a:p>
            <a:endParaRPr lang="en-US" dirty="0"/>
          </a:p>
        </p:txBody>
      </p:sp>
      <p:pic>
        <p:nvPicPr>
          <p:cNvPr id="5" name="Picture 4">
            <a:extLst>
              <a:ext uri="{FF2B5EF4-FFF2-40B4-BE49-F238E27FC236}">
                <a16:creationId xmlns:a16="http://schemas.microsoft.com/office/drawing/2014/main" id="{36BA3562-E722-42A7-A372-673FD7B1AEE6}"/>
              </a:ext>
            </a:extLst>
          </p:cNvPr>
          <p:cNvPicPr>
            <a:picLocks noChangeAspect="1"/>
          </p:cNvPicPr>
          <p:nvPr/>
        </p:nvPicPr>
        <p:blipFill>
          <a:blip r:embed="rId2"/>
          <a:stretch>
            <a:fillRect/>
          </a:stretch>
        </p:blipFill>
        <p:spPr>
          <a:xfrm>
            <a:off x="2541893" y="4155948"/>
            <a:ext cx="4060213" cy="2047274"/>
          </a:xfrm>
          <a:prstGeom prst="rect">
            <a:avLst/>
          </a:prstGeom>
        </p:spPr>
      </p:pic>
    </p:spTree>
    <p:extLst>
      <p:ext uri="{BB962C8B-B14F-4D97-AF65-F5344CB8AC3E}">
        <p14:creationId xmlns:p14="http://schemas.microsoft.com/office/powerpoint/2010/main" val="3699717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CF98-EA0B-42CB-8827-F686CCFD0688}"/>
              </a:ext>
            </a:extLst>
          </p:cNvPr>
          <p:cNvSpPr>
            <a:spLocks noGrp="1"/>
          </p:cNvSpPr>
          <p:nvPr>
            <p:ph type="title"/>
          </p:nvPr>
        </p:nvSpPr>
        <p:spPr/>
        <p:txBody>
          <a:bodyPr/>
          <a:lstStyle/>
          <a:p>
            <a:r>
              <a:rPr lang="en-US" dirty="0"/>
              <a:t>SQL EXCEPT Operator</a:t>
            </a:r>
          </a:p>
        </p:txBody>
      </p:sp>
      <p:sp>
        <p:nvSpPr>
          <p:cNvPr id="3" name="Text Placeholder 2">
            <a:extLst>
              <a:ext uri="{FF2B5EF4-FFF2-40B4-BE49-F238E27FC236}">
                <a16:creationId xmlns:a16="http://schemas.microsoft.com/office/drawing/2014/main" id="{E9804076-64DE-4CD2-9C99-A8270072F9DB}"/>
              </a:ext>
            </a:extLst>
          </p:cNvPr>
          <p:cNvSpPr>
            <a:spLocks noGrp="1"/>
          </p:cNvSpPr>
          <p:nvPr>
            <p:ph type="body" idx="1"/>
          </p:nvPr>
        </p:nvSpPr>
        <p:spPr/>
        <p:txBody>
          <a:bodyPr/>
          <a:lstStyle/>
          <a:p>
            <a:pPr marL="0" lvl="0" indent="0" fontAlgn="base">
              <a:spcBef>
                <a:spcPct val="0"/>
              </a:spcBef>
              <a:spcAft>
                <a:spcPct val="0"/>
              </a:spcAft>
              <a:buClrTx/>
              <a:buSzTx/>
              <a:buNone/>
            </a:pPr>
            <a:r>
              <a:rPr lang="en-US" sz="1800" kern="1200" dirty="0">
                <a:solidFill>
                  <a:srgbClr val="000000"/>
                </a:solidFill>
                <a:latin typeface="Arial" charset="0"/>
                <a:ea typeface="+mn-ea"/>
                <a:cs typeface="+mn-cs"/>
              </a:rPr>
              <a:t>“What products were available for sale (by either catalog or Web site) in 2017 but </a:t>
            </a:r>
            <a:r>
              <a:rPr lang="en-US" sz="1800" i="1" kern="1200" dirty="0">
                <a:solidFill>
                  <a:srgbClr val="000000"/>
                </a:solidFill>
                <a:latin typeface="Arial" charset="0"/>
                <a:ea typeface="+mn-ea"/>
                <a:cs typeface="+mn-cs"/>
              </a:rPr>
              <a:t>not</a:t>
            </a:r>
            <a:r>
              <a:rPr lang="en-US" sz="1800" kern="1200" dirty="0">
                <a:solidFill>
                  <a:srgbClr val="000000"/>
                </a:solidFill>
                <a:latin typeface="Arial" charset="0"/>
                <a:ea typeface="+mn-ea"/>
                <a:cs typeface="+mn-cs"/>
              </a:rPr>
              <a:t> in 2018?” [Oracle Database calls this the </a:t>
            </a:r>
            <a:r>
              <a:rPr lang="en-US" sz="1800" b="1" kern="1200" dirty="0">
                <a:solidFill>
                  <a:srgbClr val="0099CC"/>
                </a:solidFill>
                <a:latin typeface="Arial" charset="0"/>
                <a:ea typeface="+mn-ea"/>
                <a:cs typeface="+mn-cs"/>
              </a:rPr>
              <a:t>SQL MINUS operator</a:t>
            </a:r>
            <a:r>
              <a:rPr lang="en-US" sz="1800" kern="1200" dirty="0">
                <a:solidFill>
                  <a:srgbClr val="000000"/>
                </a:solidFill>
                <a:latin typeface="Arial" charset="0"/>
                <a:ea typeface="+mn-ea"/>
                <a:cs typeface="+mn-cs"/>
              </a:rPr>
              <a:t>, and MySQL 5.6 does not support this operation]</a:t>
            </a:r>
          </a:p>
          <a:p>
            <a:pPr marL="0" lvl="0" indent="0" fontAlgn="base">
              <a:spcBef>
                <a:spcPct val="0"/>
              </a:spcBef>
              <a:spcAft>
                <a:spcPct val="0"/>
              </a:spcAft>
              <a:buClrTx/>
              <a:buSzTx/>
              <a:buNone/>
            </a:pPr>
            <a:endParaRPr lang="en-US" sz="1800" kern="1200" dirty="0">
              <a:solidFill>
                <a:srgbClr val="000000"/>
              </a:solidFill>
              <a:latin typeface="Arial" charset="0"/>
              <a:ea typeface="+mn-ea"/>
              <a:cs typeface="+mn-cs"/>
            </a:endParaRPr>
          </a:p>
          <a:p>
            <a:pPr marL="588518" lvl="1" indent="0">
              <a:spcBef>
                <a:spcPts val="500"/>
              </a:spcBef>
              <a:buNone/>
            </a:pPr>
            <a:r>
              <a:rPr lang="en-US" b="1" dirty="0">
                <a:solidFill>
                  <a:srgbClr val="00ABBD"/>
                </a:solidFill>
                <a:latin typeface="Courier New" panose="02070309020205020404" pitchFamily="49" charset="0"/>
              </a:rPr>
              <a:t>/* *** SQL-Query-CH02-80 *** */</a:t>
            </a:r>
          </a:p>
          <a:p>
            <a:pPr marL="588518" marR="2869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8690" lvl="1" indent="0">
              <a:spcBef>
                <a:spcPts val="500"/>
              </a:spcBef>
              <a:buNone/>
            </a:pPr>
            <a:r>
              <a:rPr lang="en-US" b="1" dirty="0">
                <a:solidFill>
                  <a:srgbClr val="00ABBD"/>
                </a:solidFill>
                <a:latin typeface="Courier New" panose="02070309020205020404" pitchFamily="49" charset="0"/>
              </a:rPr>
              <a:t>FROM 	CATALOG_SKU_2017</a:t>
            </a:r>
          </a:p>
          <a:p>
            <a:pPr marL="588518" lvl="1" indent="0">
              <a:spcBef>
                <a:spcPts val="500"/>
              </a:spcBef>
              <a:buNone/>
            </a:pPr>
            <a:r>
              <a:rPr lang="en-US" b="1" dirty="0">
                <a:solidFill>
                  <a:srgbClr val="00ABBD"/>
                </a:solidFill>
                <a:latin typeface="Courier New" panose="02070309020205020404" pitchFamily="49" charset="0"/>
              </a:rPr>
              <a:t>EXCEPT</a:t>
            </a:r>
          </a:p>
          <a:p>
            <a:pPr marL="588518" marR="28690" lvl="1" indent="0">
              <a:spcBef>
                <a:spcPts val="500"/>
              </a:spcBef>
              <a:buNone/>
            </a:pPr>
            <a:r>
              <a:rPr lang="en-US" b="1" dirty="0">
                <a:solidFill>
                  <a:srgbClr val="00ABBD"/>
                </a:solidFill>
                <a:latin typeface="Courier New" panose="02070309020205020404" pitchFamily="49" charset="0"/>
              </a:rPr>
              <a:t>SELECT 	SKU, SKU_Description, Department </a:t>
            </a:r>
          </a:p>
          <a:p>
            <a:pPr marL="588518" marR="28690" lvl="1" indent="0">
              <a:spcBef>
                <a:spcPts val="500"/>
              </a:spcBef>
              <a:buNone/>
            </a:pPr>
            <a:r>
              <a:rPr lang="en-US" b="1" dirty="0">
                <a:solidFill>
                  <a:srgbClr val="00ABBD"/>
                </a:solidFill>
                <a:latin typeface="Courier New" panose="02070309020205020404" pitchFamily="49" charset="0"/>
              </a:rPr>
              <a:t>FROM 	CATALOG_SKU_2018;</a:t>
            </a:r>
          </a:p>
          <a:p>
            <a:endParaRPr lang="en-US" dirty="0"/>
          </a:p>
        </p:txBody>
      </p:sp>
      <p:pic>
        <p:nvPicPr>
          <p:cNvPr id="5" name="Picture 4">
            <a:extLst>
              <a:ext uri="{FF2B5EF4-FFF2-40B4-BE49-F238E27FC236}">
                <a16:creationId xmlns:a16="http://schemas.microsoft.com/office/drawing/2014/main" id="{CD247EA3-69FA-44BB-99E0-78494B61E8B0}"/>
              </a:ext>
            </a:extLst>
          </p:cNvPr>
          <p:cNvPicPr>
            <a:picLocks noChangeAspect="1"/>
          </p:cNvPicPr>
          <p:nvPr/>
        </p:nvPicPr>
        <p:blipFill>
          <a:blip r:embed="rId2"/>
          <a:stretch>
            <a:fillRect/>
          </a:stretch>
        </p:blipFill>
        <p:spPr>
          <a:xfrm>
            <a:off x="2043200" y="4983479"/>
            <a:ext cx="5057600" cy="928947"/>
          </a:xfrm>
          <a:prstGeom prst="rect">
            <a:avLst/>
          </a:prstGeom>
        </p:spPr>
      </p:pic>
    </p:spTree>
    <p:extLst>
      <p:ext uri="{BB962C8B-B14F-4D97-AF65-F5344CB8AC3E}">
        <p14:creationId xmlns:p14="http://schemas.microsoft.com/office/powerpoint/2010/main" val="321979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4EAE-BA94-4128-8B8D-CEA08282C934}"/>
              </a:ext>
            </a:extLst>
          </p:cNvPr>
          <p:cNvSpPr>
            <a:spLocks noGrp="1"/>
          </p:cNvSpPr>
          <p:nvPr>
            <p:ph type="title"/>
          </p:nvPr>
        </p:nvSpPr>
        <p:spPr/>
        <p:txBody>
          <a:bodyPr/>
          <a:lstStyle/>
          <a:p>
            <a:r>
              <a:rPr lang="en-US" dirty="0"/>
              <a:t>Figure 2-1</a:t>
            </a:r>
            <a:br>
              <a:rPr lang="en-US" dirty="0"/>
            </a:br>
            <a:r>
              <a:rPr lang="en-US" dirty="0"/>
              <a:t>Cape Codd Outdoor Sports</a:t>
            </a:r>
          </a:p>
        </p:txBody>
      </p:sp>
      <p:pic>
        <p:nvPicPr>
          <p:cNvPr id="5" name="Picture 4" descr="&#10;" title="Cape Codd Outdoor Sports">
            <a:extLst>
              <a:ext uri="{FF2B5EF4-FFF2-40B4-BE49-F238E27FC236}">
                <a16:creationId xmlns:a16="http://schemas.microsoft.com/office/drawing/2014/main" id="{83D8A68B-3078-4F62-A780-8CDC1C972C31}"/>
              </a:ext>
            </a:extLst>
          </p:cNvPr>
          <p:cNvPicPr>
            <a:picLocks noChangeAspect="1"/>
          </p:cNvPicPr>
          <p:nvPr/>
        </p:nvPicPr>
        <p:blipFill>
          <a:blip r:embed="rId2"/>
          <a:stretch>
            <a:fillRect/>
          </a:stretch>
        </p:blipFill>
        <p:spPr>
          <a:xfrm>
            <a:off x="1379900" y="1600200"/>
            <a:ext cx="6207673" cy="4675754"/>
          </a:xfrm>
          <a:prstGeom prst="rect">
            <a:avLst/>
          </a:prstGeom>
        </p:spPr>
      </p:pic>
    </p:spTree>
    <p:extLst>
      <p:ext uri="{BB962C8B-B14F-4D97-AF65-F5344CB8AC3E}">
        <p14:creationId xmlns:p14="http://schemas.microsoft.com/office/powerpoint/2010/main" val="268938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F953-5803-4ADA-A6EC-37D89317A732}"/>
              </a:ext>
            </a:extLst>
          </p:cNvPr>
          <p:cNvSpPr>
            <a:spLocks noGrp="1"/>
          </p:cNvSpPr>
          <p:nvPr>
            <p:ph type="title"/>
          </p:nvPr>
        </p:nvSpPr>
        <p:spPr/>
        <p:txBody>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id="{791009AA-2299-4659-84BB-91922965291C}"/>
              </a:ext>
            </a:extLst>
          </p:cNvPr>
          <p:cNvSpPr>
            <a:spLocks noGrp="1"/>
          </p:cNvSpPr>
          <p:nvPr>
            <p:ph type="body" idx="1"/>
          </p:nvPr>
        </p:nvSpPr>
        <p:spPr/>
        <p:txBody>
          <a:bodyPr/>
          <a:lstStyle/>
          <a:p>
            <a:pPr marL="101600" lvl="0" indent="0" algn="ctr">
              <a:buNone/>
            </a:pPr>
            <a:endParaRPr lang="en-US" sz="3600" b="1" dirty="0">
              <a:solidFill>
                <a:srgbClr val="007FA3"/>
              </a:solidFill>
            </a:endParaRPr>
          </a:p>
          <a:p>
            <a:pPr marL="101600" lvl="0" indent="0" algn="ctr">
              <a:buNone/>
            </a:pPr>
            <a:r>
              <a:rPr lang="en-US" sz="3600" b="1" dirty="0">
                <a:solidFill>
                  <a:srgbClr val="007FA3"/>
                </a:solidFill>
              </a:rPr>
              <a:t>End of Presentation:</a:t>
            </a:r>
          </a:p>
          <a:p>
            <a:pPr marL="101600" lvl="0" indent="0" algn="ctr">
              <a:buNone/>
            </a:pPr>
            <a:r>
              <a:rPr lang="en-US" sz="3600" dirty="0">
                <a:solidFill>
                  <a:srgbClr val="000000"/>
                </a:solidFill>
              </a:rPr>
              <a:t>Chapter Two</a:t>
            </a:r>
          </a:p>
          <a:p>
            <a:pPr marL="101600" lvl="0" indent="0" algn="ctr">
              <a:buNone/>
            </a:pPr>
            <a:r>
              <a:rPr lang="en-US" sz="3200" dirty="0">
                <a:solidFill>
                  <a:srgbClr val="000000"/>
                </a:solidFill>
              </a:rPr>
              <a:t>Part 2</a:t>
            </a:r>
          </a:p>
          <a:p>
            <a:endParaRPr lang="en-US" dirty="0"/>
          </a:p>
        </p:txBody>
      </p:sp>
    </p:spTree>
    <p:extLst>
      <p:ext uri="{BB962C8B-B14F-4D97-AF65-F5344CB8AC3E}">
        <p14:creationId xmlns:p14="http://schemas.microsoft.com/office/powerpoint/2010/main" val="1467578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Shape 386"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title="Copyright Notice"/>
          <p:cNvPicPr preferRelativeResize="0"/>
          <p:nvPr/>
        </p:nvPicPr>
        <p:blipFill>
          <a:blip r:embed="rId3">
            <a:alphaModFix/>
          </a:blip>
          <a:stretch>
            <a:fillRect/>
          </a:stretch>
        </p:blipFill>
        <p:spPr>
          <a:xfrm>
            <a:off x="715650" y="2310096"/>
            <a:ext cx="7419975" cy="2466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CFC2-7EAE-4F6F-B4D2-9875669AE510}"/>
              </a:ext>
            </a:extLst>
          </p:cNvPr>
          <p:cNvSpPr>
            <a:spLocks noGrp="1"/>
          </p:cNvSpPr>
          <p:nvPr>
            <p:ph type="title"/>
          </p:nvPr>
        </p:nvSpPr>
        <p:spPr/>
        <p:txBody>
          <a:bodyPr/>
          <a:lstStyle/>
          <a:p>
            <a:r>
              <a:rPr lang="en-US" dirty="0"/>
              <a:t/>
            </a:r>
            <a:br>
              <a:rPr lang="en-US" dirty="0"/>
            </a:br>
            <a:r>
              <a:rPr lang="en-US" dirty="0"/>
              <a:t/>
            </a:r>
            <a:br>
              <a:rPr lang="en-US" dirty="0"/>
            </a:br>
            <a:r>
              <a:rPr lang="en-US" dirty="0"/>
              <a:t/>
            </a:r>
            <a:br>
              <a:rPr lang="en-US" dirty="0"/>
            </a:br>
            <a:r>
              <a:rPr lang="en-US" dirty="0"/>
              <a:t>Cape Codd Outdoor Sports Background</a:t>
            </a:r>
            <a:endParaRPr lang="en-US" sz="2800" dirty="0"/>
          </a:p>
        </p:txBody>
      </p:sp>
      <p:sp>
        <p:nvSpPr>
          <p:cNvPr id="3" name="Text Placeholder 2">
            <a:extLst>
              <a:ext uri="{FF2B5EF4-FFF2-40B4-BE49-F238E27FC236}">
                <a16:creationId xmlns:a16="http://schemas.microsoft.com/office/drawing/2014/main" id="{8E4F3F1D-C264-4600-AFDF-73B4EDB3E59E}"/>
              </a:ext>
            </a:extLst>
          </p:cNvPr>
          <p:cNvSpPr>
            <a:spLocks noGrp="1"/>
          </p:cNvSpPr>
          <p:nvPr>
            <p:ph type="body" idx="1"/>
          </p:nvPr>
        </p:nvSpPr>
        <p:spPr/>
        <p:txBody>
          <a:bodyPr/>
          <a:lstStyle/>
          <a:p>
            <a:pPr eaLnBrk="1" hangingPunct="1">
              <a:lnSpc>
                <a:spcPct val="90000"/>
              </a:lnSpc>
            </a:pPr>
            <a:r>
              <a:rPr lang="en-US" sz="2800" dirty="0"/>
              <a:t>Cape Codd Outdoor Sports is a fictitious company based on an actual outdoor retail equipment vendor.</a:t>
            </a:r>
          </a:p>
          <a:p>
            <a:pPr eaLnBrk="1" hangingPunct="1">
              <a:lnSpc>
                <a:spcPct val="90000"/>
              </a:lnSpc>
            </a:pPr>
            <a:r>
              <a:rPr lang="en-US" sz="2800" dirty="0"/>
              <a:t>Cape Codd Outdoor Sports:</a:t>
            </a:r>
          </a:p>
          <a:p>
            <a:pPr lvl="1" eaLnBrk="1" hangingPunct="1">
              <a:lnSpc>
                <a:spcPct val="90000"/>
              </a:lnSpc>
            </a:pPr>
            <a:r>
              <a:rPr lang="en-US" sz="2400" dirty="0"/>
              <a:t>Has 15 retail stores in the United States and </a:t>
            </a:r>
            <a:r>
              <a:rPr lang="en-US" sz="2400" dirty="0" smtClean="0"/>
              <a:t>Canada</a:t>
            </a:r>
            <a:endParaRPr lang="en-US" sz="2400" dirty="0"/>
          </a:p>
          <a:p>
            <a:pPr lvl="1" eaLnBrk="1" hangingPunct="1">
              <a:lnSpc>
                <a:spcPct val="90000"/>
              </a:lnSpc>
            </a:pPr>
            <a:r>
              <a:rPr lang="en-US" sz="2400" dirty="0"/>
              <a:t>Has an online Internet </a:t>
            </a:r>
            <a:r>
              <a:rPr lang="en-US" sz="2400" dirty="0" smtClean="0"/>
              <a:t>store</a:t>
            </a:r>
            <a:endParaRPr lang="en-US" sz="2400" dirty="0"/>
          </a:p>
          <a:p>
            <a:pPr lvl="1" eaLnBrk="1" hangingPunct="1">
              <a:lnSpc>
                <a:spcPct val="90000"/>
              </a:lnSpc>
            </a:pPr>
            <a:r>
              <a:rPr lang="en-US" sz="2400" dirty="0"/>
              <a:t>Has a (postal) mail order </a:t>
            </a:r>
            <a:r>
              <a:rPr lang="en-US" sz="2400" dirty="0" smtClean="0"/>
              <a:t>department</a:t>
            </a:r>
            <a:endParaRPr lang="en-US" sz="2400" dirty="0"/>
          </a:p>
          <a:p>
            <a:pPr eaLnBrk="1" hangingPunct="1">
              <a:lnSpc>
                <a:spcPct val="90000"/>
              </a:lnSpc>
            </a:pPr>
            <a:r>
              <a:rPr lang="en-US" sz="2800" dirty="0"/>
              <a:t>All retail sales are recorded in an Oracle Database 12</a:t>
            </a:r>
            <a:r>
              <a:rPr lang="en-US" sz="2800" i="1" dirty="0"/>
              <a:t>c</a:t>
            </a:r>
            <a:r>
              <a:rPr lang="en-US" sz="2800" dirty="0"/>
              <a:t> Release 2 DBMS.</a:t>
            </a:r>
          </a:p>
          <a:p>
            <a:endParaRPr lang="en-US" dirty="0"/>
          </a:p>
        </p:txBody>
      </p:sp>
    </p:spTree>
    <p:extLst>
      <p:ext uri="{BB962C8B-B14F-4D97-AF65-F5344CB8AC3E}">
        <p14:creationId xmlns:p14="http://schemas.microsoft.com/office/powerpoint/2010/main" val="133120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7C1AE-994E-47BE-9A74-45965A68DAE3}"/>
              </a:ext>
            </a:extLst>
          </p:cNvPr>
          <p:cNvSpPr>
            <a:spLocks noGrp="1"/>
          </p:cNvSpPr>
          <p:nvPr>
            <p:ph type="title"/>
          </p:nvPr>
        </p:nvSpPr>
        <p:spPr/>
        <p:txBody>
          <a:bodyPr/>
          <a:lstStyle/>
          <a:p>
            <a:r>
              <a:rPr lang="en-US" dirty="0"/>
              <a:t>Figure 2-2</a:t>
            </a:r>
            <a:br>
              <a:rPr lang="en-US" dirty="0"/>
            </a:br>
            <a:r>
              <a:rPr lang="en-US" sz="2800" dirty="0"/>
              <a:t>Cape Codd Retail Sales Data Extraction Process</a:t>
            </a:r>
          </a:p>
        </p:txBody>
      </p:sp>
      <p:pic>
        <p:nvPicPr>
          <p:cNvPr id="5" name="Picture 4" title="Cape Codd Retail Sales Data Extraction Process">
            <a:extLst>
              <a:ext uri="{FF2B5EF4-FFF2-40B4-BE49-F238E27FC236}">
                <a16:creationId xmlns:a16="http://schemas.microsoft.com/office/drawing/2014/main" id="{F44D10FC-5C49-40E7-A241-5AAEA0801A4E}"/>
              </a:ext>
            </a:extLst>
          </p:cNvPr>
          <p:cNvPicPr>
            <a:picLocks noChangeAspect="1"/>
          </p:cNvPicPr>
          <p:nvPr/>
        </p:nvPicPr>
        <p:blipFill>
          <a:blip r:embed="rId2"/>
          <a:stretch>
            <a:fillRect/>
          </a:stretch>
        </p:blipFill>
        <p:spPr>
          <a:xfrm>
            <a:off x="1885154" y="1600200"/>
            <a:ext cx="5819151" cy="4324841"/>
          </a:xfrm>
          <a:prstGeom prst="rect">
            <a:avLst/>
          </a:prstGeom>
        </p:spPr>
      </p:pic>
    </p:spTree>
    <p:extLst>
      <p:ext uri="{BB962C8B-B14F-4D97-AF65-F5344CB8AC3E}">
        <p14:creationId xmlns:p14="http://schemas.microsoft.com/office/powerpoint/2010/main" val="40033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3B4F-371F-43B2-A3AA-9854562B70B7}"/>
              </a:ext>
            </a:extLst>
          </p:cNvPr>
          <p:cNvSpPr>
            <a:spLocks noGrp="1"/>
          </p:cNvSpPr>
          <p:nvPr>
            <p:ph type="title"/>
          </p:nvPr>
        </p:nvSpPr>
        <p:spPr/>
        <p:txBody>
          <a:bodyPr/>
          <a:lstStyle/>
          <a:p>
            <a:r>
              <a:rPr lang="en-US" dirty="0"/>
              <a:t>Figure 2-3</a:t>
            </a:r>
            <a:br>
              <a:rPr lang="en-US" dirty="0"/>
            </a:br>
            <a:r>
              <a:rPr lang="en-US" dirty="0"/>
              <a:t>Components of a Data Warehouse</a:t>
            </a:r>
          </a:p>
        </p:txBody>
      </p:sp>
      <p:pic>
        <p:nvPicPr>
          <p:cNvPr id="5" name="Picture 4" title="Components of a Data Warehouse">
            <a:extLst>
              <a:ext uri="{FF2B5EF4-FFF2-40B4-BE49-F238E27FC236}">
                <a16:creationId xmlns:a16="http://schemas.microsoft.com/office/drawing/2014/main" id="{A18C52A4-506C-49B7-957C-3FE09A77C6FC}"/>
              </a:ext>
            </a:extLst>
          </p:cNvPr>
          <p:cNvPicPr>
            <a:picLocks noChangeAspect="1"/>
          </p:cNvPicPr>
          <p:nvPr/>
        </p:nvPicPr>
        <p:blipFill>
          <a:blip r:embed="rId2"/>
          <a:stretch>
            <a:fillRect/>
          </a:stretch>
        </p:blipFill>
        <p:spPr>
          <a:xfrm>
            <a:off x="607006" y="1720239"/>
            <a:ext cx="7884672" cy="3464603"/>
          </a:xfrm>
          <a:prstGeom prst="rect">
            <a:avLst/>
          </a:prstGeom>
        </p:spPr>
      </p:pic>
    </p:spTree>
    <p:extLst>
      <p:ext uri="{BB962C8B-B14F-4D97-AF65-F5344CB8AC3E}">
        <p14:creationId xmlns:p14="http://schemas.microsoft.com/office/powerpoint/2010/main" val="304878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35EA-4D19-49B5-822A-9BB0C323B66C}"/>
              </a:ext>
            </a:extLst>
          </p:cNvPr>
          <p:cNvSpPr>
            <a:spLocks noGrp="1"/>
          </p:cNvSpPr>
          <p:nvPr>
            <p:ph type="title"/>
          </p:nvPr>
        </p:nvSpPr>
        <p:spPr/>
        <p:txBody>
          <a:bodyPr/>
          <a:lstStyle/>
          <a:p>
            <a:r>
              <a:rPr lang="en-US" dirty="0"/>
              <a:t>Cape Codd Outdoor Sports</a:t>
            </a:r>
            <a:br>
              <a:rPr lang="en-US" dirty="0"/>
            </a:br>
            <a:r>
              <a:rPr lang="en-US" sz="2800" dirty="0"/>
              <a:t>Retail Sales and Catalog Context Data Extraction 1</a:t>
            </a:r>
          </a:p>
        </p:txBody>
      </p:sp>
      <p:sp>
        <p:nvSpPr>
          <p:cNvPr id="3" name="Text Placeholder 2">
            <a:extLst>
              <a:ext uri="{FF2B5EF4-FFF2-40B4-BE49-F238E27FC236}">
                <a16:creationId xmlns:a16="http://schemas.microsoft.com/office/drawing/2014/main" id="{0E25E085-D1BB-4214-8078-020B5177B729}"/>
              </a:ext>
            </a:extLst>
          </p:cNvPr>
          <p:cNvSpPr>
            <a:spLocks noGrp="1"/>
          </p:cNvSpPr>
          <p:nvPr>
            <p:ph type="body" idx="1"/>
          </p:nvPr>
        </p:nvSpPr>
        <p:spPr/>
        <p:txBody>
          <a:bodyPr/>
          <a:lstStyle/>
          <a:p>
            <a:pPr eaLnBrk="1" hangingPunct="1">
              <a:lnSpc>
                <a:spcPct val="80000"/>
              </a:lnSpc>
            </a:pPr>
            <a:r>
              <a:rPr lang="en-US" sz="2400" dirty="0"/>
              <a:t>The Cape Codd marketing department needs an analysis of:</a:t>
            </a:r>
          </a:p>
          <a:p>
            <a:pPr lvl="1">
              <a:lnSpc>
                <a:spcPct val="80000"/>
              </a:lnSpc>
            </a:pPr>
            <a:r>
              <a:rPr lang="en-US" sz="2000" dirty="0"/>
              <a:t>In-store sales</a:t>
            </a:r>
          </a:p>
          <a:p>
            <a:pPr lvl="1">
              <a:lnSpc>
                <a:spcPct val="80000"/>
              </a:lnSpc>
            </a:pPr>
            <a:r>
              <a:rPr lang="en-US" sz="2000" dirty="0"/>
              <a:t>Catalog content</a:t>
            </a:r>
          </a:p>
          <a:p>
            <a:pPr eaLnBrk="1" hangingPunct="1">
              <a:lnSpc>
                <a:spcPct val="80000"/>
              </a:lnSpc>
            </a:pPr>
            <a:r>
              <a:rPr lang="en-US" sz="2400" dirty="0"/>
              <a:t>The entire database is not needed for this, only an </a:t>
            </a:r>
            <a:r>
              <a:rPr lang="en-US" sz="2400" b="1" dirty="0">
                <a:solidFill>
                  <a:schemeClr val="tx2"/>
                </a:solidFill>
              </a:rPr>
              <a:t>extraction</a:t>
            </a:r>
            <a:r>
              <a:rPr lang="en-US" sz="2400" dirty="0"/>
              <a:t> of retail sales data and catalog content.</a:t>
            </a:r>
          </a:p>
          <a:p>
            <a:pPr eaLnBrk="1" hangingPunct="1">
              <a:lnSpc>
                <a:spcPct val="80000"/>
              </a:lnSpc>
            </a:pPr>
            <a:r>
              <a:rPr lang="en-US" sz="2400" dirty="0"/>
              <a:t>The data is extracted by the IS department from the </a:t>
            </a:r>
            <a:r>
              <a:rPr lang="en-US" sz="2400" b="1" dirty="0">
                <a:solidFill>
                  <a:schemeClr val="tx2"/>
                </a:solidFill>
              </a:rPr>
              <a:t>operational database</a:t>
            </a:r>
            <a:r>
              <a:rPr lang="en-US" sz="2400" dirty="0">
                <a:solidFill>
                  <a:schemeClr val="tx2"/>
                </a:solidFill>
              </a:rPr>
              <a:t> </a:t>
            </a:r>
            <a:r>
              <a:rPr lang="en-US" sz="2400" dirty="0"/>
              <a:t>into </a:t>
            </a:r>
            <a:r>
              <a:rPr lang="en-US" sz="2400" dirty="0">
                <a:solidFill>
                  <a:schemeClr val="tx2"/>
                </a:solidFill>
              </a:rPr>
              <a:t>a </a:t>
            </a:r>
            <a:r>
              <a:rPr lang="en-US" sz="2400" b="1" dirty="0">
                <a:solidFill>
                  <a:schemeClr val="tx2"/>
                </a:solidFill>
              </a:rPr>
              <a:t>separate, off-line database</a:t>
            </a:r>
            <a:r>
              <a:rPr lang="en-US" sz="2400" dirty="0"/>
              <a:t> for use by the marketing department.</a:t>
            </a:r>
          </a:p>
          <a:p>
            <a:endParaRPr lang="en-US" dirty="0"/>
          </a:p>
        </p:txBody>
      </p:sp>
    </p:spTree>
    <p:extLst>
      <p:ext uri="{BB962C8B-B14F-4D97-AF65-F5344CB8AC3E}">
        <p14:creationId xmlns:p14="http://schemas.microsoft.com/office/powerpoint/2010/main" val="329046191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5996</TotalTime>
  <Words>2292</Words>
  <Application>Microsoft Office PowerPoint</Application>
  <PresentationFormat>On-screen Show (4:3)</PresentationFormat>
  <Paragraphs>334</Paragraphs>
  <Slides>51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Courier New</vt:lpstr>
      <vt:lpstr>MentorStd-Light</vt:lpstr>
      <vt:lpstr>Noto Sans Symbols</vt:lpstr>
      <vt:lpstr>Times New Roman</vt:lpstr>
      <vt:lpstr>Verdana</vt:lpstr>
      <vt:lpstr>508 Lecture</vt:lpstr>
      <vt:lpstr>Database Processing: Fundamentals, Design, and Implementation</vt:lpstr>
      <vt:lpstr>Learning Objectives (1 of 2)</vt:lpstr>
      <vt:lpstr>Learning Objectives (2 of 2)</vt:lpstr>
      <vt:lpstr>Chapter 2 Part 2 Coverage</vt:lpstr>
      <vt:lpstr>Figure 2-1 Cape Codd Outdoor Sports</vt:lpstr>
      <vt:lpstr>   Cape Codd Outdoor Sports Background</vt:lpstr>
      <vt:lpstr>Figure 2-2 Cape Codd Retail Sales Data Extraction Process</vt:lpstr>
      <vt:lpstr>Figure 2-3 Components of a Data Warehouse</vt:lpstr>
      <vt:lpstr>Cape Codd Outdoor Sports Retail Sales and Catalog Context Data Extraction 1</vt:lpstr>
      <vt:lpstr>Figure 2-4 Extracted Retail Sales Data Database Tables</vt:lpstr>
      <vt:lpstr>Figure 2-5 (1 of 2) Cape Codd Extracted Retail Sales Data Format (1 of 2)</vt:lpstr>
      <vt:lpstr>Figure 2-5 (2 of 2) Cape Codd Extracted Retail Sales Data Format (2 of 2)</vt:lpstr>
      <vt:lpstr>Figure 2-6 (1 of 2) Extracted Retail Sales Database (1 of 2)</vt:lpstr>
      <vt:lpstr>Figure 2-6 (2 of 2) Extracted Retail Sales Database (2 of 2)</vt:lpstr>
      <vt:lpstr>Cape Codd Database Available Online (1 of 2)</vt:lpstr>
      <vt:lpstr>Cape Codd Database Available Online (2 of 2)</vt:lpstr>
      <vt:lpstr>Querying Two or More Tables with SQL</vt:lpstr>
      <vt:lpstr>Querying Multiple Tables with SQL Subqueries (1 of 5) The Logic of Subqueries I</vt:lpstr>
      <vt:lpstr>Querying Multiple Tables with SQL Subqueries (2 of 5) The Logic of Subqueries II</vt:lpstr>
      <vt:lpstr>Querying Multiple Tables with SQL Subqueries (3 of 5) The Logic of Subqueries III</vt:lpstr>
      <vt:lpstr>Querying Multiple Tables with SQL Subqueries (4 of 5) The Logic of Subqueries IV</vt:lpstr>
      <vt:lpstr>Querying Multiple Tables with SQL Subqueries (5 of 5) The Logic of Subqueries V</vt:lpstr>
      <vt:lpstr>Querying Multiple Tables with SQL Joins (1 of 10) The Logic of Joins</vt:lpstr>
      <vt:lpstr>Querying Multiple Tables with SQL Joins (2 of 10) SQL CROSS JOIN</vt:lpstr>
      <vt:lpstr>Querying Multiple Tables with SQL Joins (3 of 10) Implicit SQL INNER JOIN I</vt:lpstr>
      <vt:lpstr>Querying Multiple Tables with SQL Joins (4 of 10) Implicit SQL INNER JOIN II</vt:lpstr>
      <vt:lpstr>Querying Multiple Tables with SQL Joins (5 of 10) Implicit SQL INNER JOIN III</vt:lpstr>
      <vt:lpstr>Querying Multiple Tables with SQL Joins (6 of 10) EQUIJOIN</vt:lpstr>
      <vt:lpstr>Querying Multiple Tables with SQL Joins (7 of 10) The Logic of Joins</vt:lpstr>
      <vt:lpstr>Querying Multiple Tables with SQL Joins (8 of 10) Explicit SQL INNER JOIN</vt:lpstr>
      <vt:lpstr>Querying Multiple Tables with SQL Joins (9 of 10) SQL JOIN ON Syntax</vt:lpstr>
      <vt:lpstr>Querying Multiple Tables with SQL Joins (10 of 10) The Logic of Joins</vt:lpstr>
      <vt:lpstr>SQL Subqueries versus SQL Joins</vt:lpstr>
      <vt:lpstr>SQL Queries on Recursive Relationships (1 of 3)</vt:lpstr>
      <vt:lpstr>SQL Queries on Recursive Relationships (2 of 3)</vt:lpstr>
      <vt:lpstr>SQL Queries on Recursive Relationships (3 of 3)</vt:lpstr>
      <vt:lpstr>Figure 2-32 (1 of 4) The Logic of Outer Joins – Example Tables</vt:lpstr>
      <vt:lpstr>Figure 2-32 (2 of 4) INNER JOIN (STUDENT and LOCKER Tables)</vt:lpstr>
      <vt:lpstr>Figure 2-32 (3 of 4) LEFT OUTER JOIN (STUDENT and LOCKER Tables)</vt:lpstr>
      <vt:lpstr>Figure 2-32 (4 of 4) RIGHT OUTER JOIN (STUDENT and LOCKER Tables)</vt:lpstr>
      <vt:lpstr>SQL RIGHT OUTER JOIN Example</vt:lpstr>
      <vt:lpstr>Mathematical Set Theory</vt:lpstr>
      <vt:lpstr>Venn Diagrams (1 of 2)</vt:lpstr>
      <vt:lpstr>Venn Diagrams (2 of 2)</vt:lpstr>
      <vt:lpstr>Figure 2-34 SQL Set Operators</vt:lpstr>
      <vt:lpstr>SQL UNION Operator</vt:lpstr>
      <vt:lpstr>SQL ALL Keyword</vt:lpstr>
      <vt:lpstr>SQL INTERSECT Operator</vt:lpstr>
      <vt:lpstr>SQL EXCEPT Operator</vt:lpstr>
      <vt:lpstr>Database Processing Fundamentals, Design, and Implementation (15th Edition)</vt:lpstr>
      <vt:lpstr>Copyright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PowerPoint Template</dc:title>
  <dc:creator>Harold Wise</dc:creator>
  <cp:lastModifiedBy>Dante, Mirasol</cp:lastModifiedBy>
  <cp:revision>131</cp:revision>
  <dcterms:modified xsi:type="dcterms:W3CDTF">2018-05-15T09:35:55Z</dcterms:modified>
</cp:coreProperties>
</file>